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12192000"/>
  <p:notesSz cx="6858000" cy="9144000"/>
  <p:embeddedFontLst>
    <p:embeddedFont>
      <p:font typeface="Poppins"/>
      <p:regular r:id="rId70"/>
      <p:bold r:id="rId71"/>
      <p:italic r:id="rId72"/>
      <p:boldItalic r:id="rId73"/>
    </p:embeddedFont>
    <p:embeddedFont>
      <p:font typeface="Century Gothic"/>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iBDaJqm6mPYGkDeNC1KY/Mbpnv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FFE827-4A24-4B3A-8BFD-FA8645BE482D}">
  <a:tblStyle styleId="{1EFFE827-4A24-4B3A-8BFD-FA8645BE482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Italic.fntdata"/><Relationship Id="rId72" Type="http://schemas.openxmlformats.org/officeDocument/2006/relationships/font" Target="fonts/Poppins-italic.fntdata"/><Relationship Id="rId31" Type="http://schemas.openxmlformats.org/officeDocument/2006/relationships/slide" Target="slides/slide26.xml"/><Relationship Id="rId75" Type="http://schemas.openxmlformats.org/officeDocument/2006/relationships/font" Target="fonts/CenturyGothic-bold.fntdata"/><Relationship Id="rId30" Type="http://schemas.openxmlformats.org/officeDocument/2006/relationships/slide" Target="slides/slide25.xml"/><Relationship Id="rId74" Type="http://schemas.openxmlformats.org/officeDocument/2006/relationships/font" Target="fonts/CenturyGothic-regular.fntdata"/><Relationship Id="rId33" Type="http://schemas.openxmlformats.org/officeDocument/2006/relationships/slide" Target="slides/slide28.xml"/><Relationship Id="rId77" Type="http://schemas.openxmlformats.org/officeDocument/2006/relationships/font" Target="fonts/CenturyGothic-boldItalic.fntdata"/><Relationship Id="rId32" Type="http://schemas.openxmlformats.org/officeDocument/2006/relationships/slide" Target="slides/slide27.xml"/><Relationship Id="rId76" Type="http://schemas.openxmlformats.org/officeDocument/2006/relationships/font" Target="fonts/CenturyGothic-italic.fntdata"/><Relationship Id="rId35" Type="http://schemas.openxmlformats.org/officeDocument/2006/relationships/slide" Target="slides/slide30.xml"/><Relationship Id="rId34" Type="http://schemas.openxmlformats.org/officeDocument/2006/relationships/slide" Target="slides/slide29.xml"/><Relationship Id="rId78" Type="http://customschemas.google.com/relationships/presentationmetadata" Target="metadata"/><Relationship Id="rId71" Type="http://schemas.openxmlformats.org/officeDocument/2006/relationships/font" Target="fonts/Poppins-bold.fntdata"/><Relationship Id="rId70" Type="http://schemas.openxmlformats.org/officeDocument/2006/relationships/font" Target="fonts/Poppins-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latin typeface="Calibri"/>
                <a:ea typeface="Calibri"/>
                <a:cs typeface="Calibri"/>
                <a:sym typeface="Calibri"/>
              </a:rPr>
              <a:t> Have students turn and talk with a partner to discuss how the story on p. 104 is different from an informational text about what people need.</a:t>
            </a:r>
            <a:endParaRPr/>
          </a:p>
          <a:p>
            <a:pPr indent="-139700" lvl="0" marL="228600" rtl="0" algn="l">
              <a:lnSpc>
                <a:spcPct val="100000"/>
              </a:lnSpc>
              <a:spcBef>
                <a:spcPts val="0"/>
              </a:spcBef>
              <a:spcAft>
                <a:spcPts val="0"/>
              </a:spcAft>
              <a:buSzPts val="1200"/>
              <a:buFont typeface="Arial"/>
              <a:buNone/>
            </a:pPr>
            <a:r>
              <a:t/>
            </a:r>
            <a:endParaRPr>
              <a:latin typeface="Calibri"/>
              <a:ea typeface="Calibri"/>
              <a:cs typeface="Calibri"/>
              <a:sym typeface="Calibri"/>
            </a:endParaRPr>
          </a:p>
        </p:txBody>
      </p:sp>
      <p:sp>
        <p:nvSpPr>
          <p:cNvPr id="190" name="Google Shape;19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a:t>Explain to students that they can use clues to help them understand a word they do not know.</a:t>
            </a:r>
            <a:endParaRPr/>
          </a:p>
          <a:p>
            <a:pPr indent="-304800" lvl="0" marL="768096" rtl="0" algn="l">
              <a:lnSpc>
                <a:spcPct val="100000"/>
              </a:lnSpc>
              <a:spcBef>
                <a:spcPts val="0"/>
              </a:spcBef>
              <a:spcAft>
                <a:spcPts val="0"/>
              </a:spcAft>
              <a:buSzPts val="1200"/>
              <a:buFont typeface="Calibri"/>
              <a:buChar char="●"/>
            </a:pPr>
            <a:r>
              <a:rPr i="0" lang="en-US"/>
              <a:t>Sometimes you can look at picture clues. What do you see in the picture that can help you figure out what a word is? </a:t>
            </a:r>
            <a:endParaRPr/>
          </a:p>
          <a:p>
            <a:pPr indent="-304800" lvl="0" marL="768096" rtl="0" algn="l">
              <a:lnSpc>
                <a:spcPct val="100000"/>
              </a:lnSpc>
              <a:spcBef>
                <a:spcPts val="0"/>
              </a:spcBef>
              <a:spcAft>
                <a:spcPts val="0"/>
              </a:spcAft>
              <a:buSzPts val="1200"/>
              <a:buFont typeface="Calibri"/>
              <a:buChar char="●"/>
            </a:pPr>
            <a:r>
              <a:rPr i="0" lang="en-US"/>
              <a:t>Sometimes you can look at context clues, or details in the other words. What other words in the sentence do you know? Can they help you figure out the word that you don't know?</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121 in the Student Interactive. Read aloud the academic vocabulary words with students. Define the words if needed. </a:t>
            </a:r>
            <a:endParaRPr i="0"/>
          </a:p>
          <a:p>
            <a:pPr indent="-190500" lvl="0" marL="228600" rtl="0" algn="l">
              <a:lnSpc>
                <a:spcPct val="100000"/>
              </a:lnSpc>
              <a:spcBef>
                <a:spcPts val="0"/>
              </a:spcBef>
              <a:spcAft>
                <a:spcPts val="0"/>
              </a:spcAft>
              <a:buClr>
                <a:srgbClr val="000000"/>
              </a:buClr>
              <a:buSzPts val="1200"/>
              <a:buFont typeface="Calibri"/>
              <a:buAutoNum type="arabicPeriod"/>
            </a:pPr>
            <a:r>
              <a:rPr lang="en-US"/>
              <a:t>Provide this sentence: I can _____ my book with my friend. Read aloud the sentence, without reading the missing word. Model how you use the context to figure out a word</a:t>
            </a:r>
            <a:r>
              <a:rPr i="1" lang="en-US"/>
              <a:t>. I can use the context clues, or the other words in the sentence, to help me figure out which word goes in the blank. I know what a book is, and I know what a friend is. What could I do with my book and my friend? I can share my book with my friend. </a:t>
            </a:r>
            <a:endParaRPr i="1"/>
          </a:p>
          <a:p>
            <a:pPr indent="-114300" lvl="0" marL="228600" rtl="0" algn="l">
              <a:lnSpc>
                <a:spcPct val="100000"/>
              </a:lnSpc>
              <a:spcBef>
                <a:spcPts val="0"/>
              </a:spcBef>
              <a:spcAft>
                <a:spcPts val="0"/>
              </a:spcAft>
              <a:buClr>
                <a:srgbClr val="000000"/>
              </a:buClr>
              <a:buSzPts val="1200"/>
              <a:buFont typeface="Arial"/>
              <a:buNone/>
            </a:pPr>
            <a:r>
              <a:t/>
            </a:r>
            <a:endParaRPr i="0"/>
          </a:p>
          <a:p>
            <a:pPr indent="0" lvl="0" marL="38100" rtl="0" algn="l">
              <a:lnSpc>
                <a:spcPct val="100000"/>
              </a:lnSpc>
              <a:spcBef>
                <a:spcPts val="0"/>
              </a:spcBef>
              <a:spcAft>
                <a:spcPts val="0"/>
              </a:spcAft>
              <a:buClr>
                <a:srgbClr val="000000"/>
              </a:buClr>
              <a:buSzPts val="1200"/>
              <a:buFont typeface="Arial"/>
              <a:buNone/>
            </a:pPr>
            <a:r>
              <a:t/>
            </a:r>
            <a:endParaRPr i="0"/>
          </a:p>
        </p:txBody>
      </p:sp>
      <p:sp>
        <p:nvSpPr>
          <p:cNvPr id="204" name="Google Shape;20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Display uppercase and lowercase Aa. Have students identify the letters.</a:t>
            </a:r>
            <a:endParaRPr/>
          </a:p>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Model how to write the uppercase letter A. Show students where to begin the letter, what to do next, and how to finish it.</a:t>
            </a:r>
            <a:endParaRPr/>
          </a:p>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Have students practice writing the letter in the air with their fingers. Then repeat with the lowercase letter a.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80 from the Resource Download Center to practice writing the letters Aa. </a:t>
            </a:r>
            <a:r>
              <a:rPr b="1" i="0" lang="en-US" u="none" strike="noStrike">
                <a:solidFill>
                  <a:srgbClr val="000000"/>
                </a:solidFill>
                <a:latin typeface="Calibri"/>
                <a:ea typeface="Calibri"/>
                <a:cs typeface="Calibri"/>
                <a:sym typeface="Calibri"/>
              </a:rPr>
              <a:t>Click path: Realize -&gt; Table of Contents -&gt; Resource Download Center -&gt; Handwriting Practice -&gt; U2W3L1 Handwriting Practice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17" name="Google Shape;2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Books include graphics to help give information. Graphics show more details about a topic or show something specific about a detail. When authors write a book, they decide:</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What kind of graphics to include</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If they should include photographs or drawings</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What kind of details to add to their drawings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Inform students that graphics are an important part of list books and other kinds of books. Say: </a:t>
            </a:r>
            <a:r>
              <a:rPr i="1" lang="en-US"/>
              <a:t>Graphics, like drawings, make books interesting to read. We can look at the graphics to learn more details about a book’s main idea. The author can use graphics to tell us more information without using any words!</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Arial"/>
              <a:buAutoNum type="arabicPeriod"/>
            </a:pPr>
            <a:r>
              <a:rPr lang="en-US"/>
              <a:t>Page through a stack text that shows illustrations. Point out the graphics used in the book, starting with the cover.</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Talk through what you see in each drawing and what details you identify in the pictures. Identify the main idea of the text and how the graphics illustrate the main idea.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turn to p. 125 in the Student Interactive. Read through the activity together and have students draw a picture to show information about the topic.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When they are finished drawing, help them understand that the sentence does not tell the reader what food birds eat, but the graphic shows food.</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The reader gets more information about the sentence because of what’s shown in the graphic. Then have students revise their drafts by adding details in the picture.</a:t>
            </a:r>
            <a:endParaRPr b="0" i="0" u="none" strike="noStrike">
              <a:solidFill>
                <a:srgbClr val="000000"/>
              </a:solidFill>
              <a:latin typeface="Calibri"/>
              <a:ea typeface="Calibri"/>
              <a:cs typeface="Calibri"/>
              <a:sym typeface="Calibri"/>
            </a:endParaRPr>
          </a:p>
        </p:txBody>
      </p:sp>
      <p:sp>
        <p:nvSpPr>
          <p:cNvPr id="230" name="Google Shape;23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b="0" i="0" lang="en-US" sz="1200" u="none" strike="noStrike">
                <a:solidFill>
                  <a:srgbClr val="000000"/>
                </a:solidFill>
                <a:latin typeface="Calibri"/>
                <a:ea typeface="Calibri"/>
                <a:cs typeface="Calibri"/>
                <a:sym typeface="Calibri"/>
              </a:rPr>
              <a:t>After reviewing stack books with graphics, students should review their list books and add graphics on each page.</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sz="1200" u="none" strike="noStrike">
                <a:solidFill>
                  <a:srgbClr val="000000"/>
                </a:solidFill>
                <a:latin typeface="Calibri"/>
                <a:ea typeface="Calibri"/>
                <a:cs typeface="Calibri"/>
                <a:sym typeface="Calibri"/>
              </a:rPr>
              <a:t>If students struggle, choose one of the following options to provide further support. </a:t>
            </a:r>
            <a:endParaRPr sz="1200">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sz="1200" u="none" strike="noStrike">
                <a:solidFill>
                  <a:srgbClr val="000000"/>
                </a:solidFill>
                <a:latin typeface="Calibri"/>
                <a:ea typeface="Calibri"/>
                <a:cs typeface="Calibri"/>
                <a:sym typeface="Calibri"/>
              </a:rPr>
              <a:t>Modeled: </a:t>
            </a:r>
            <a:r>
              <a:rPr lang="en-US"/>
              <a:t>Think aloud about what to draw to match the topic.</a:t>
            </a:r>
            <a:endParaRPr i="0" sz="1200">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Arial"/>
              <a:buChar char="•"/>
            </a:pPr>
            <a:r>
              <a:rPr b="0" i="0" lang="en-US" sz="1200" u="none" strike="noStrike">
                <a:solidFill>
                  <a:srgbClr val="000000"/>
                </a:solidFill>
                <a:latin typeface="Calibri"/>
                <a:ea typeface="Calibri"/>
                <a:cs typeface="Calibri"/>
                <a:sym typeface="Calibri"/>
              </a:rPr>
              <a:t>Shared: Together, come up with details to include in the graphic.</a:t>
            </a:r>
            <a:endParaRPr/>
          </a:p>
          <a:p>
            <a:pPr indent="-228600" lvl="1" marL="685800" rtl="0" algn="l">
              <a:lnSpc>
                <a:spcPct val="100000"/>
              </a:lnSpc>
              <a:spcBef>
                <a:spcPts val="0"/>
              </a:spcBef>
              <a:spcAft>
                <a:spcPts val="0"/>
              </a:spcAft>
              <a:buClr>
                <a:srgbClr val="000000"/>
              </a:buClr>
              <a:buSzPts val="1200"/>
              <a:buFont typeface="Arial"/>
              <a:buChar char="•"/>
            </a:pPr>
            <a:r>
              <a:rPr b="0" i="0" lang="en-US" sz="1200" u="none" strike="noStrike">
                <a:solidFill>
                  <a:srgbClr val="000000"/>
                </a:solidFill>
                <a:latin typeface="Calibri"/>
                <a:ea typeface="Calibri"/>
                <a:cs typeface="Calibri"/>
                <a:sym typeface="Calibri"/>
              </a:rPr>
              <a:t>Guided:  Prompt students to expand on the topic by providing lots of details in their drawings.</a:t>
            </a:r>
            <a:endParaRPr i="0" sz="1200">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sz="1200" u="none" strike="noStrike">
                <a:solidFill>
                  <a:srgbClr val="000000"/>
                </a:solidFill>
                <a:latin typeface="Calibri"/>
                <a:ea typeface="Calibri"/>
                <a:cs typeface="Calibri"/>
                <a:sym typeface="Calibri"/>
              </a:rPr>
              <a:t>If students have finished adding graphics, direct them to revise their drafts by adding more details to the graphics. Then they can continue writing.</a:t>
            </a:r>
            <a:endParaRPr/>
          </a:p>
          <a:p>
            <a:pPr indent="-152400" lvl="0" marL="228600" rtl="0" algn="l">
              <a:lnSpc>
                <a:spcPct val="100000"/>
              </a:lnSpc>
              <a:spcBef>
                <a:spcPts val="0"/>
              </a:spcBef>
              <a:spcAft>
                <a:spcPts val="0"/>
              </a:spcAft>
              <a:buClr>
                <a:srgbClr val="000000"/>
              </a:buClr>
              <a:buSzPts val="1200"/>
              <a:buFont typeface="Arial"/>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43" name="Google Shape;24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Review adjectives from the Language &amp; Conventions lesson. See pp. T338–T339.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Provide this sentence for students: The boy is big. Read aloud the sentence, pointing to each word</a:t>
            </a:r>
            <a:r>
              <a:rPr i="1" lang="en-US"/>
              <a:t>. I remember that an adjective describes a noun. The word big is an adjective because it tells about the boy</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Underline the word boy and circle the word big.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Provide another sentence: This is a good book. Read aloud the sentence with students. Ask</a:t>
            </a:r>
            <a:r>
              <a:rPr i="1" lang="en-US"/>
              <a:t>: What is the article? What is the adjective? What does the adjective describe? </a:t>
            </a:r>
            <a:r>
              <a:rPr lang="en-US"/>
              <a:t>Circle the adjective as students name it.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Call on different students to give examples of adjectives to describe a book.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55" name="Google Shape;255;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Hold up Picture Card hat. </a:t>
            </a:r>
            <a:r>
              <a:rPr i="1" lang="en-US"/>
              <a:t>This is a picture of a hat. I hear the sounds /h/ /a/ /t/. The letter h spells the sound /h/ at the beginning of hat. Say the sound /h/ with me.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Display the word hat. Read the word, pointing to each letter as you say the sound: /h/ /a/ /t/. </a:t>
            </a:r>
            <a:r>
              <a:rPr i="1" lang="en-US"/>
              <a:t>This is the word hat. The word hat has the beginning sound /h/ spelled h. You can read this word, and you can write this word.</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Point to the word hat and have students read it. Then guide them to say each letter as they write it in the air. Repeat with the words hot, hid, ham, hop, hip, had.</a:t>
            </a:r>
            <a:endParaRPr/>
          </a:p>
          <a:p>
            <a:pPr indent="-114300" lvl="0" marL="228600" rtl="0" algn="l">
              <a:lnSpc>
                <a:spcPct val="100000"/>
              </a:lnSpc>
              <a:spcBef>
                <a:spcPts val="0"/>
              </a:spcBef>
              <a:spcAft>
                <a:spcPts val="0"/>
              </a:spcAft>
              <a:buClr>
                <a:srgbClr val="000000"/>
              </a:buClr>
              <a:buSzPts val="1200"/>
              <a:buFont typeface="Arial"/>
              <a:buNone/>
            </a:pPr>
            <a:r>
              <a:t/>
            </a:r>
            <a:endParaRPr i="1"/>
          </a:p>
        </p:txBody>
      </p:sp>
      <p:sp>
        <p:nvSpPr>
          <p:cNvPr id="278" name="Google Shape;27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p. 94 in the Student Interactive.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They should read each word, write it on the lines, and then draw a line to match each word with the picture that shows the word.</a:t>
            </a:r>
            <a:endParaRPr>
              <a:latin typeface="Calibri"/>
              <a:ea typeface="Calibri"/>
              <a:cs typeface="Calibri"/>
              <a:sym typeface="Calibri"/>
            </a:endParaRPr>
          </a:p>
        </p:txBody>
      </p:sp>
      <p:sp>
        <p:nvSpPr>
          <p:cNvPr id="291" name="Google Shape;29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high-frequency words are words that they will hear and see over and over in texts.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and read the sight words one, two, and three.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a:t>
            </a:r>
            <a:endParaRPr/>
          </a:p>
          <a:p>
            <a:pPr indent="0" lvl="1" marL="495300" rtl="0" algn="l">
              <a:lnSpc>
                <a:spcPct val="100000"/>
              </a:lnSpc>
              <a:spcBef>
                <a:spcPts val="0"/>
              </a:spcBef>
              <a:spcAft>
                <a:spcPts val="0"/>
              </a:spcAft>
              <a:buClr>
                <a:srgbClr val="000000"/>
              </a:buClr>
              <a:buSzPts val="1200"/>
              <a:buFont typeface="Arial"/>
              <a:buNone/>
            </a:pPr>
            <a:r>
              <a:rPr lang="en-US"/>
              <a:t>• repeat the words after you. </a:t>
            </a:r>
            <a:endParaRPr/>
          </a:p>
          <a:p>
            <a:pPr indent="0" lvl="1" marL="495300" rtl="0" algn="l">
              <a:lnSpc>
                <a:spcPct val="100000"/>
              </a:lnSpc>
              <a:spcBef>
                <a:spcPts val="0"/>
              </a:spcBef>
              <a:spcAft>
                <a:spcPts val="0"/>
              </a:spcAft>
              <a:buClr>
                <a:srgbClr val="000000"/>
              </a:buClr>
              <a:buSzPts val="1200"/>
              <a:buFont typeface="Arial"/>
              <a:buNone/>
            </a:pPr>
            <a:r>
              <a:rPr lang="en-US"/>
              <a:t>• spell each word, tapping their knees as they say each letter. </a:t>
            </a:r>
            <a:endParaRPr b="0" i="0" u="none" strike="noStrike">
              <a:solidFill>
                <a:srgbClr val="000000"/>
              </a:solidFill>
              <a:latin typeface="Calibri"/>
              <a:ea typeface="Calibri"/>
              <a:cs typeface="Calibri"/>
              <a:sym typeface="Calibri"/>
            </a:endParaRPr>
          </a:p>
        </p:txBody>
      </p:sp>
      <p:sp>
        <p:nvSpPr>
          <p:cNvPr id="304" name="Google Shape;30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772d18018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772d18018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g2772d18018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Read aloud the vocabulary words on p. 106 of the Student Interactive with students: food, water, shelter. Ask students what they know about these words.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Give definitions for the words. (food is something we eat; water is a liquid we drink every day; shelter is a place to live and be safe)</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Prompt students to share what they know about the words. Ask questions such as: </a:t>
            </a:r>
            <a:r>
              <a:rPr i="1" lang="en-US"/>
              <a:t>What is an example of a food? Why do we need water? What is an example of a shelter?</a:t>
            </a:r>
            <a:endParaRPr b="0" i="1"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Explain that students will come across these words in their reading. </a:t>
            </a:r>
            <a:endParaRPr i="0">
              <a:latin typeface="Calibri"/>
              <a:ea typeface="Calibri"/>
              <a:cs typeface="Calibri"/>
              <a:sym typeface="Calibri"/>
            </a:endParaRPr>
          </a:p>
        </p:txBody>
      </p:sp>
      <p:sp>
        <p:nvSpPr>
          <p:cNvPr id="317" name="Google Shape;31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5f0c73ea4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5f0c73ea4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there is a correct way to hold and handle a book. Hold a book upside down and say: I cannot read the book when I hold it this way! Turn the book right side up. Then ask students what they can do to get to the next page.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them that they can turn the page, and that they should turn the page carefully and in a correct order without skipping. Have students practice holding their Student Interactive right side up and turning the pages carefully.</a:t>
            </a:r>
            <a:endParaRPr/>
          </a:p>
          <a:p>
            <a:pPr indent="-152400" lvl="0" marL="228600" rtl="0" algn="l">
              <a:lnSpc>
                <a:spcPct val="100000"/>
              </a:lnSpc>
              <a:spcBef>
                <a:spcPts val="0"/>
              </a:spcBef>
              <a:spcAft>
                <a:spcPts val="0"/>
              </a:spcAft>
              <a:buClr>
                <a:srgbClr val="000000"/>
              </a:buClr>
              <a:buSzPts val="1200"/>
              <a:buFont typeface="Arial"/>
              <a:buNone/>
            </a:pPr>
            <a:r>
              <a:t/>
            </a:r>
            <a:endParaRPr/>
          </a:p>
          <a:p>
            <a:pPr indent="0" lvl="1" marL="457200" rtl="0" algn="l">
              <a:lnSpc>
                <a:spcPct val="100000"/>
              </a:lnSpc>
              <a:spcBef>
                <a:spcPts val="0"/>
              </a:spcBef>
              <a:spcAft>
                <a:spcPts val="0"/>
              </a:spcAft>
              <a:buClr>
                <a:srgbClr val="000000"/>
              </a:buClr>
              <a:buSzPts val="1200"/>
              <a:buFont typeface="Arial"/>
              <a:buNone/>
            </a:pPr>
            <a:r>
              <a:t/>
            </a:r>
            <a:endParaRPr b="0" i="0" sz="1800" u="none" strike="noStrike">
              <a:solidFill>
                <a:srgbClr val="000000"/>
              </a:solidFill>
              <a:latin typeface="Calibri"/>
              <a:ea typeface="Calibri"/>
              <a:cs typeface="Calibri"/>
              <a:sym typeface="Calibri"/>
            </a:endParaRPr>
          </a:p>
        </p:txBody>
      </p:sp>
      <p:sp>
        <p:nvSpPr>
          <p:cNvPr id="331" name="Google Shape;331;g25f0c73ea4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5f0c73ea4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5f0c73ea4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point to the title of the selection and read it aloud with you. Have them point to the author’s and the illustrator's names.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 Read aloud the information about the author on p. 106.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have students explain the role of the author and the illustrator in the story.</a:t>
            </a:r>
            <a:r>
              <a:rPr i="0" lang="en-US" u="none" strike="noStrike">
                <a:solidFill>
                  <a:srgbClr val="000000"/>
                </a:solidFill>
              </a:rPr>
              <a:t> </a:t>
            </a:r>
            <a:endParaRPr/>
          </a:p>
          <a:p>
            <a:pPr indent="-317500" lvl="0" marL="768096" rtl="0" algn="l">
              <a:lnSpc>
                <a:spcPct val="100000"/>
              </a:lnSpc>
              <a:spcBef>
                <a:spcPts val="0"/>
              </a:spcBef>
              <a:spcAft>
                <a:spcPts val="0"/>
              </a:spcAft>
              <a:buSzPts val="1400"/>
              <a:buChar char="●"/>
            </a:pPr>
            <a:r>
              <a:rPr lang="en-US"/>
              <a:t>READ Listen and follow along to the text. </a:t>
            </a:r>
            <a:endParaRPr/>
          </a:p>
          <a:p>
            <a:pPr indent="-317500" lvl="0" marL="768096" rtl="0" algn="l">
              <a:lnSpc>
                <a:spcPct val="100000"/>
              </a:lnSpc>
              <a:spcBef>
                <a:spcPts val="0"/>
              </a:spcBef>
              <a:spcAft>
                <a:spcPts val="0"/>
              </a:spcAft>
              <a:buSzPts val="1400"/>
              <a:buChar char="●"/>
            </a:pPr>
            <a:r>
              <a:rPr lang="en-US"/>
              <a:t>LOOK Look at the pictures to help understand the text. </a:t>
            </a:r>
            <a:endParaRPr/>
          </a:p>
          <a:p>
            <a:pPr indent="-317500" lvl="0" marL="768096" rtl="0" algn="l">
              <a:lnSpc>
                <a:spcPct val="100000"/>
              </a:lnSpc>
              <a:spcBef>
                <a:spcPts val="0"/>
              </a:spcBef>
              <a:spcAft>
                <a:spcPts val="0"/>
              </a:spcAft>
              <a:buSzPts val="1400"/>
              <a:buChar char="●"/>
            </a:pPr>
            <a:r>
              <a:rPr lang="en-US"/>
              <a:t>ASK Generate, or ask, questions about the text to deepen understanding. </a:t>
            </a:r>
            <a:endParaRPr/>
          </a:p>
          <a:p>
            <a:pPr indent="-317500" lvl="0" marL="768096" rtl="0" algn="l">
              <a:lnSpc>
                <a:spcPct val="100000"/>
              </a:lnSpc>
              <a:spcBef>
                <a:spcPts val="0"/>
              </a:spcBef>
              <a:spcAft>
                <a:spcPts val="0"/>
              </a:spcAft>
              <a:buSzPts val="1400"/>
              <a:buChar char="●"/>
            </a:pPr>
            <a:r>
              <a:rPr lang="en-US"/>
              <a:t>TALK Talk to a partner about the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First Read notes to help students connect with the text and guide their understanding.</a:t>
            </a:r>
            <a:endParaRPr/>
          </a:p>
          <a:p>
            <a:pPr indent="-152400" lvl="0" marL="228600" rtl="0" algn="l">
              <a:lnSpc>
                <a:spcPct val="100000"/>
              </a:lnSpc>
              <a:spcBef>
                <a:spcPts val="0"/>
              </a:spcBef>
              <a:spcAft>
                <a:spcPts val="0"/>
              </a:spcAft>
              <a:buClr>
                <a:srgbClr val="000000"/>
              </a:buClr>
              <a:buSzPts val="1200"/>
              <a:buFont typeface="Arial"/>
              <a:buNone/>
            </a:pPr>
            <a:r>
              <a:t/>
            </a:r>
            <a:endParaRPr/>
          </a:p>
          <a:p>
            <a:pPr indent="0" lvl="1" marL="457200"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p:txBody>
      </p:sp>
      <p:sp>
        <p:nvSpPr>
          <p:cNvPr id="343" name="Google Shape;343;g25f0c73ea42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Read</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THINK ALOUD </a:t>
            </a:r>
            <a:r>
              <a:rPr i="1" lang="en-US"/>
              <a:t>After reading pp. 108–109, I know this story will be about two characters wanting to go hiking. They have a map, but they will need to bring other things too.</a:t>
            </a:r>
            <a:endParaRPr i="1" u="none" strike="noStrike">
              <a:solidFill>
                <a:srgbClr val="000000"/>
              </a:solidFill>
            </a:endParaRPr>
          </a:p>
        </p:txBody>
      </p:sp>
      <p:sp>
        <p:nvSpPr>
          <p:cNvPr id="356" name="Google Shape;35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endParaRPr i="0" u="none" strike="noStrike">
              <a:solidFill>
                <a:schemeClr val="dk1"/>
              </a:solidFill>
            </a:endParaRPr>
          </a:p>
          <a:p>
            <a:pPr indent="0" lvl="0" marL="12700" rtl="0" algn="l">
              <a:lnSpc>
                <a:spcPct val="100000"/>
              </a:lnSpc>
              <a:spcBef>
                <a:spcPts val="0"/>
              </a:spcBef>
              <a:spcAft>
                <a:spcPts val="0"/>
              </a:spcAft>
              <a:buSzPts val="1200"/>
              <a:buFont typeface="Calibri"/>
              <a:buNone/>
            </a:pPr>
            <a:br>
              <a:rPr i="0" lang="en-US"/>
            </a:br>
            <a:endParaRPr i="0" u="none" strike="noStrike">
              <a:solidFill>
                <a:srgbClr val="000000"/>
              </a:solidFill>
            </a:endParaRPr>
          </a:p>
        </p:txBody>
      </p:sp>
      <p:sp>
        <p:nvSpPr>
          <p:cNvPr id="369" name="Google Shape;36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a:t>
            </a:r>
            <a:endParaRPr/>
          </a:p>
          <a:p>
            <a:pPr indent="-215900" lvl="0" marL="228600" rtl="0" algn="l">
              <a:lnSpc>
                <a:spcPct val="100000"/>
              </a:lnSpc>
              <a:spcBef>
                <a:spcPts val="0"/>
              </a:spcBef>
              <a:spcAft>
                <a:spcPts val="0"/>
              </a:spcAft>
              <a:buSzPts val="1200"/>
              <a:buFont typeface="Calibri"/>
              <a:buAutoNum type="arabicPeriod"/>
            </a:pPr>
            <a:r>
              <a:rPr lang="en-US"/>
              <a:t>THINK ALOUD </a:t>
            </a:r>
            <a:r>
              <a:rPr i="1" lang="en-US"/>
              <a:t>I have a question about the illustration on p. 112: Why does Mia have the look on her face that she does? I can look at the other details in the picture to answer my question. It is raining in the picture, so maybe that surprised Mia. Now Mia and Alex can’t go hiking. </a:t>
            </a:r>
            <a:br>
              <a:rPr i="1" lang="en-US"/>
            </a:br>
            <a:endParaRPr i="1" u="none" strike="noStrike">
              <a:solidFill>
                <a:srgbClr val="000000"/>
              </a:solidFill>
            </a:endParaRPr>
          </a:p>
        </p:txBody>
      </p:sp>
      <p:sp>
        <p:nvSpPr>
          <p:cNvPr id="381" name="Google Shape;381;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Together. </a:t>
            </a:r>
            <a:endParaRPr i="0"/>
          </a:p>
        </p:txBody>
      </p:sp>
      <p:sp>
        <p:nvSpPr>
          <p:cNvPr id="394" name="Google Shape;39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they can use context clues to clarify the meanings of new or difficult words. Sometimes context clues are other words nearby in the text.</a:t>
            </a:r>
            <a:endParaRPr/>
          </a:p>
          <a:p>
            <a:pPr indent="0" lvl="1" marL="495300" rtl="0" algn="l">
              <a:lnSpc>
                <a:spcPct val="100000"/>
              </a:lnSpc>
              <a:spcBef>
                <a:spcPts val="0"/>
              </a:spcBef>
              <a:spcAft>
                <a:spcPts val="0"/>
              </a:spcAft>
              <a:buClr>
                <a:srgbClr val="000000"/>
              </a:buClr>
              <a:buSzPts val="1200"/>
              <a:buFont typeface="Arial"/>
              <a:buNone/>
            </a:pPr>
            <a:r>
              <a:rPr lang="en-US"/>
              <a:t>• Read and Search: Read the word and then search for other words nearby whose meanings you already know. </a:t>
            </a:r>
            <a:endParaRPr/>
          </a:p>
          <a:p>
            <a:pPr indent="0" lvl="1" marL="495300" rtl="0" algn="l">
              <a:lnSpc>
                <a:spcPct val="100000"/>
              </a:lnSpc>
              <a:spcBef>
                <a:spcPts val="0"/>
              </a:spcBef>
              <a:spcAft>
                <a:spcPts val="0"/>
              </a:spcAft>
              <a:buClr>
                <a:srgbClr val="000000"/>
              </a:buClr>
              <a:buSzPts val="1200"/>
              <a:buFont typeface="Arial"/>
              <a:buNone/>
            </a:pPr>
            <a:r>
              <a:rPr lang="en-US"/>
              <a:t>• Think: Think about how the nearby words that you know tell more about the word you don't know to figure out the meaning of the new word.</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look at the sentences on p. 116 in the Student Interactive. </a:t>
            </a:r>
            <a:r>
              <a:rPr i="1" lang="en-US"/>
              <a:t>I can use the sentence to help me figure out the missing word. The words to eat are a clue that the missing word is food.</a:t>
            </a:r>
            <a:endParaRPr i="1"/>
          </a:p>
          <a:p>
            <a:pPr indent="-190500" lvl="0" marL="228600" rtl="0" algn="l">
              <a:lnSpc>
                <a:spcPct val="100000"/>
              </a:lnSpc>
              <a:spcBef>
                <a:spcPts val="0"/>
              </a:spcBef>
              <a:spcAft>
                <a:spcPts val="0"/>
              </a:spcAft>
              <a:buClr>
                <a:srgbClr val="000000"/>
              </a:buClr>
              <a:buSzPts val="1200"/>
              <a:buFont typeface="Arial"/>
              <a:buAutoNum type="arabicPeriod"/>
            </a:pPr>
            <a:r>
              <a:rPr lang="en-US"/>
              <a:t>Ask students to write the word food. Have students read the sentence aloud with you to check for meaning. </a:t>
            </a:r>
            <a:endParaRPr/>
          </a:p>
          <a:p>
            <a:pPr indent="0" lvl="1" marL="495300" rtl="0" algn="l">
              <a:lnSpc>
                <a:spcPct val="100000"/>
              </a:lnSpc>
              <a:spcBef>
                <a:spcPts val="0"/>
              </a:spcBef>
              <a:spcAft>
                <a:spcPts val="0"/>
              </a:spcAft>
              <a:buClr>
                <a:srgbClr val="000000"/>
              </a:buClr>
              <a:buSzPts val="1200"/>
              <a:buFont typeface="Arial"/>
              <a:buNone/>
            </a:pPr>
            <a:r>
              <a:t/>
            </a:r>
            <a:endParaRPr/>
          </a:p>
          <a:p>
            <a:pPr indent="0" lvl="1" marL="495300" rtl="0" algn="l">
              <a:lnSpc>
                <a:spcPct val="100000"/>
              </a:lnSpc>
              <a:spcBef>
                <a:spcPts val="0"/>
              </a:spcBef>
              <a:spcAft>
                <a:spcPts val="0"/>
              </a:spcAft>
              <a:buClr>
                <a:srgbClr val="000000"/>
              </a:buClr>
              <a:buSzPts val="1200"/>
              <a:buFont typeface="Arial"/>
              <a:buNone/>
            </a:pPr>
            <a:r>
              <a:t/>
            </a:r>
            <a:endParaRPr b="0" i="0" u="none" strike="noStrike">
              <a:solidFill>
                <a:srgbClr val="000000"/>
              </a:solidFill>
              <a:latin typeface="Calibri"/>
              <a:ea typeface="Calibri"/>
              <a:cs typeface="Calibri"/>
              <a:sym typeface="Calibri"/>
            </a:endParaRPr>
          </a:p>
          <a:p>
            <a:pPr indent="-114300" lvl="0" marL="228600" rtl="0" algn="l">
              <a:lnSpc>
                <a:spcPct val="100000"/>
              </a:lnSpc>
              <a:spcBef>
                <a:spcPts val="0"/>
              </a:spcBef>
              <a:spcAft>
                <a:spcPts val="0"/>
              </a:spcAft>
              <a:buClr>
                <a:srgbClr val="000000"/>
              </a:buClr>
              <a:buSzPts val="1200"/>
              <a:buFont typeface="Arial"/>
              <a:buNone/>
            </a:pPr>
            <a:r>
              <a:t/>
            </a:r>
            <a:endParaRPr b="0" i="0" u="none" strike="noStrike">
              <a:solidFill>
                <a:srgbClr val="000000"/>
              </a:solidFill>
              <a:latin typeface="Calibri"/>
              <a:ea typeface="Calibri"/>
              <a:cs typeface="Calibri"/>
              <a:sym typeface="Calibri"/>
            </a:endParaRPr>
          </a:p>
        </p:txBody>
      </p:sp>
      <p:sp>
        <p:nvSpPr>
          <p:cNvPr id="406" name="Google Shape;40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complete the Check for Understanding on p. 117 in the Student Interactive.</a:t>
            </a:r>
            <a:endParaRPr>
              <a:latin typeface="Calibri"/>
              <a:ea typeface="Calibri"/>
              <a:cs typeface="Calibri"/>
              <a:sym typeface="Calibri"/>
            </a:endParaRPr>
          </a:p>
        </p:txBody>
      </p:sp>
      <p:sp>
        <p:nvSpPr>
          <p:cNvPr id="419" name="Google Shape;41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Letters have small spaces between them, and words have bigger spaces between them. You can use the concept of spaghetti and meatballs to teach spacing as students build their writing skills.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Explain that letters and words have spaces between them, and these spaces help readers understand what they are reading. Good writers use spacing to differentiate between letters, words, and sentences. Tell students that you will teach them how to leave spaghetti and meatballs as they write.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Copy this sentence on a flipchart: Letters have thin spaghetti spaces between them. In between each letter, draw a thin line using a yellow marker. Read the sentence out loud, tracking print with your finger. Explain to students that these thin lines represent spaghetti.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this sentence beneath the first sentence: Words have bigger meatball spaces between them. Between each word, use a brown marker to draw a small circle. Read the sentence out loud, tracking print with your finger. Explain to students that the circles represent meatballs.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Using a stack book, point out spaghetti and meatballs between letters and words. Have students review the stack book to visualize correct spacing between letters and words.</a:t>
            </a:r>
            <a:endParaRPr b="0" i="0" u="none" strike="noStrike">
              <a:solidFill>
                <a:srgbClr val="000000"/>
              </a:solidFill>
              <a:latin typeface="Calibri"/>
              <a:ea typeface="Calibri"/>
              <a:cs typeface="Calibri"/>
              <a:sym typeface="Calibri"/>
            </a:endParaRPr>
          </a:p>
        </p:txBody>
      </p:sp>
      <p:sp>
        <p:nvSpPr>
          <p:cNvPr id="431" name="Google Shape;43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As students write, tell them to use proper spacing between letters and words. Have them review their list books for proper spacing. </a:t>
            </a:r>
            <a:endParaRPr/>
          </a:p>
          <a:p>
            <a:pPr indent="0" lvl="1" marL="457200" rtl="0" algn="l">
              <a:lnSpc>
                <a:spcPct val="100000"/>
              </a:lnSpc>
              <a:spcBef>
                <a:spcPts val="0"/>
              </a:spcBef>
              <a:spcAft>
                <a:spcPts val="0"/>
              </a:spcAft>
              <a:buClr>
                <a:srgbClr val="000000"/>
              </a:buClr>
              <a:buSzPts val="1200"/>
              <a:buFont typeface="Arial"/>
              <a:buNone/>
            </a:pPr>
            <a:r>
              <a:rPr lang="en-US"/>
              <a:t>• Modeled: Use other elements to show spacing between words, like sticks and stones. </a:t>
            </a:r>
            <a:endParaRPr/>
          </a:p>
          <a:p>
            <a:pPr indent="0" lvl="1" marL="457200" rtl="0" algn="l">
              <a:lnSpc>
                <a:spcPct val="100000"/>
              </a:lnSpc>
              <a:spcBef>
                <a:spcPts val="0"/>
              </a:spcBef>
              <a:spcAft>
                <a:spcPts val="0"/>
              </a:spcAft>
              <a:buClr>
                <a:srgbClr val="000000"/>
              </a:buClr>
              <a:buSzPts val="1200"/>
              <a:buFont typeface="Arial"/>
              <a:buNone/>
            </a:pPr>
            <a:r>
              <a:rPr lang="en-US"/>
              <a:t>• Shared: Guide students to notice spacing in their writing efforts</a:t>
            </a:r>
            <a:endParaRPr/>
          </a:p>
          <a:p>
            <a:pPr indent="0" lvl="1" marL="457200" rtl="0" algn="l">
              <a:lnSpc>
                <a:spcPct val="100000"/>
              </a:lnSpc>
              <a:spcBef>
                <a:spcPts val="0"/>
              </a:spcBef>
              <a:spcAft>
                <a:spcPts val="0"/>
              </a:spcAft>
              <a:buClr>
                <a:srgbClr val="000000"/>
              </a:buClr>
              <a:buSzPts val="1200"/>
              <a:buFont typeface="Arial"/>
              <a:buNone/>
            </a:pPr>
            <a:r>
              <a:rPr lang="en-US"/>
              <a:t>• Guided: Prompt students to think of another way to remember spacing between letters and words. </a:t>
            </a:r>
            <a:endParaRPr/>
          </a:p>
          <a:p>
            <a:pPr indent="-228600" lvl="0" marL="228600" marR="0" rtl="0" algn="l">
              <a:lnSpc>
                <a:spcPct val="100000"/>
              </a:lnSpc>
              <a:spcBef>
                <a:spcPts val="0"/>
              </a:spcBef>
              <a:spcAft>
                <a:spcPts val="0"/>
              </a:spcAft>
              <a:buClr>
                <a:srgbClr val="000000"/>
              </a:buClr>
              <a:buSzPts val="1200"/>
              <a:buFont typeface="Arial"/>
              <a:buAutoNum type="arabicPeriod"/>
            </a:pPr>
            <a:r>
              <a:rPr lang="en-US"/>
              <a:t>As you confer with students one on one, use the Conference Prompts on p. T350 </a:t>
            </a:r>
            <a:endParaRPr/>
          </a:p>
          <a:p>
            <a:pPr indent="-152400" lvl="0" marL="228600" rtl="0" algn="l">
              <a:lnSpc>
                <a:spcPct val="100000"/>
              </a:lnSpc>
              <a:spcBef>
                <a:spcPts val="0"/>
              </a:spcBef>
              <a:spcAft>
                <a:spcPts val="0"/>
              </a:spcAft>
              <a:buClr>
                <a:srgbClr val="000000"/>
              </a:buClr>
              <a:buSzPts val="1200"/>
              <a:buFont typeface="Arial"/>
              <a:buNone/>
            </a:pPr>
            <a:r>
              <a:t/>
            </a:r>
            <a:endParaRPr b="0" i="0" sz="1800" u="none" strike="noStrike">
              <a:solidFill>
                <a:srgbClr val="000000"/>
              </a:solidFill>
              <a:latin typeface="Calibri"/>
              <a:ea typeface="Calibri"/>
              <a:cs typeface="Calibri"/>
              <a:sym typeface="Calibri"/>
            </a:endParaRPr>
          </a:p>
        </p:txBody>
      </p:sp>
      <p:sp>
        <p:nvSpPr>
          <p:cNvPr id="443" name="Google Shape;44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Explain that when words rhyme, they have the same middle and ending sounds, but different beginning sounds.</a:t>
            </a:r>
            <a:endParaRPr/>
          </a:p>
          <a:p>
            <a:pPr indent="-190500" lvl="0" marL="228600" rtl="0" algn="l">
              <a:lnSpc>
                <a:spcPct val="100000"/>
              </a:lnSpc>
              <a:spcBef>
                <a:spcPts val="0"/>
              </a:spcBef>
              <a:spcAft>
                <a:spcPts val="0"/>
              </a:spcAft>
              <a:buClr>
                <a:srgbClr val="000000"/>
              </a:buClr>
              <a:buSzPts val="1200"/>
              <a:buFont typeface="Arial"/>
              <a:buAutoNum type="arabicPeriod"/>
            </a:pPr>
            <a:r>
              <a:rPr i="1" lang="en-US"/>
              <a:t>Say: Listen to these words: pin, tin. I know these words rhyme because they have the same middle sound, /i/, and the same ending sound, /n/. I can think of other words that rhyme with these words: win, fin.</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Name the pictures on p. 122 in the Student Interactive with students. </a:t>
            </a:r>
            <a:r>
              <a:rPr i="1" lang="en-US"/>
              <a:t>The word mat has /a/ in the middle and /t/ at the end. What rhymes with mat? Is it the word can, hat, or top?</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children draw a picture of either a can, a hat, or a top, whichever one rhymes with mat.</a:t>
            </a:r>
            <a:endParaRPr i="1"/>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draw pictures of things that rhyme with the pictures on p. 122 in the Student Interactive. If students have trouble, guide them to say the picture names, and repeat the words can, hat, and top for them.</a:t>
            </a:r>
            <a:endParaRPr b="0" i="1" u="none" strike="noStrike">
              <a:solidFill>
                <a:srgbClr val="000000"/>
              </a:solidFill>
              <a:latin typeface="Calibri"/>
              <a:ea typeface="Calibri"/>
              <a:cs typeface="Calibri"/>
              <a:sym typeface="Calibri"/>
            </a:endParaRPr>
          </a:p>
        </p:txBody>
      </p:sp>
      <p:sp>
        <p:nvSpPr>
          <p:cNvPr id="455" name="Google Shape;45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verbs tell actions. Give some examples: jump, run, eat, talk.</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Perform an action, for example, walk. I walk. I am doing this now so I use the present tense verb walk.</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students to perform or pantomime an action, such as chewing, drinking, or talking.</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other students to use the present tense to tell what the student is doing: He/She chews, drinks, talks, etc.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469" name="Google Shape;46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i="1" lang="en-US"/>
              <a:t>Today we are going to learn a new sound. Listen carefully: /l/ /l/ /l/. You can make the sound /l/ by placing the tip of your tongue right above your two front teeth.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Show students how to make the sound /l/ and have them practice it. Make sure students are not adding the sound of short e to the beginning of the sound /l/. The letter l is said /e/ /l/, but that is not the sound /l/.</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95 in the Student Interactive. Explain that first, they will segment and blend the sounds in each word. Then they will circle picture words that begin with the sound /l/. Model with the word lock.</a:t>
            </a:r>
            <a:endParaRPr/>
          </a:p>
          <a:p>
            <a:pPr indent="-190500" lvl="0" marL="228600" rtl="0" algn="l">
              <a:lnSpc>
                <a:spcPct val="100000"/>
              </a:lnSpc>
              <a:spcBef>
                <a:spcPts val="0"/>
              </a:spcBef>
              <a:spcAft>
                <a:spcPts val="0"/>
              </a:spcAft>
              <a:buClr>
                <a:srgbClr val="000000"/>
              </a:buClr>
              <a:buSzPts val="1200"/>
              <a:buFont typeface="Arial"/>
              <a:buAutoNum type="arabicPeriod"/>
            </a:pPr>
            <a:r>
              <a:rPr i="1" lang="en-US"/>
              <a:t>This is a picture of a lock. The sounds I hear in lock are /l/ /o/ /k/. I can blend the sounds /l/ /o/ /k/ to form the word lock.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Name each picture on p. 95 with students. Have them segment the individual phonemes and then blend the phonemes in each word. Then have them circle the pictures that begin with the sound /l/.</a:t>
            </a:r>
            <a:endParaRPr i="0">
              <a:latin typeface="Calibri"/>
              <a:ea typeface="Calibri"/>
              <a:cs typeface="Calibri"/>
              <a:sym typeface="Calibri"/>
            </a:endParaRPr>
          </a:p>
        </p:txBody>
      </p:sp>
      <p:sp>
        <p:nvSpPr>
          <p:cNvPr id="491" name="Google Shape;491;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Tell students that the sound /l/ is spelled with the letter l. Display Alphabet Card Ll. Point to the lemon on the card and tell students the word lemon begins with l. Point to the letters on the card, and tell students the names of these letters are uppercase L and lowercase l. </a:t>
            </a:r>
            <a:endParaRPr/>
          </a:p>
          <a:p>
            <a:pPr indent="-215900" lvl="0" marL="228600" rtl="0" algn="l">
              <a:lnSpc>
                <a:spcPct val="100000"/>
              </a:lnSpc>
              <a:spcBef>
                <a:spcPts val="0"/>
              </a:spcBef>
              <a:spcAft>
                <a:spcPts val="0"/>
              </a:spcAft>
              <a:buSzPts val="1200"/>
              <a:buFont typeface="Arial"/>
              <a:buAutoNum type="arabicPeriod"/>
            </a:pPr>
            <a:r>
              <a:rPr lang="en-US"/>
              <a:t>Write uppercase and lowercase Ll on the board and slowly trace the letters as you say the sound /l/.</a:t>
            </a:r>
            <a:endParaRPr/>
          </a:p>
          <a:p>
            <a:pPr indent="-215900" lvl="0" marL="228600" rtl="0" algn="l">
              <a:lnSpc>
                <a:spcPct val="100000"/>
              </a:lnSpc>
              <a:spcBef>
                <a:spcPts val="0"/>
              </a:spcBef>
              <a:spcAft>
                <a:spcPts val="0"/>
              </a:spcAft>
              <a:buSzPts val="1200"/>
              <a:buFont typeface="Arial"/>
              <a:buAutoNum type="arabicPeriod"/>
            </a:pPr>
            <a:r>
              <a:rPr lang="en-US"/>
              <a:t>Have students turn to p. 96 in the Student Interactive. </a:t>
            </a:r>
            <a:endParaRPr/>
          </a:p>
          <a:p>
            <a:pPr indent="-215900" lvl="0" marL="228600" rtl="0" algn="l">
              <a:lnSpc>
                <a:spcPct val="100000"/>
              </a:lnSpc>
              <a:spcBef>
                <a:spcPts val="0"/>
              </a:spcBef>
              <a:spcAft>
                <a:spcPts val="0"/>
              </a:spcAft>
              <a:buSzPts val="1200"/>
              <a:buFont typeface="Arial"/>
              <a:buAutoNum type="arabicPeriod"/>
            </a:pPr>
            <a:r>
              <a:rPr i="1" lang="en-US"/>
              <a:t>Let’s look at the first picture and listen to the beginning sound in the word lip: /l/ -ip. The word lip begins with the sound /l/, and that sound is spelled with the letter l. Let’s circle the picture of the lip because the word starts with the sound /l/, and then we’ll trace the uppercase letter L and the lowercase letter l below the picture of the lip.</a:t>
            </a:r>
            <a:endParaRPr/>
          </a:p>
          <a:p>
            <a:pPr indent="-215900" lvl="0" marL="228600" rtl="0" algn="l">
              <a:lnSpc>
                <a:spcPct val="100000"/>
              </a:lnSpc>
              <a:spcBef>
                <a:spcPts val="0"/>
              </a:spcBef>
              <a:spcAft>
                <a:spcPts val="0"/>
              </a:spcAft>
              <a:buSzPts val="1200"/>
              <a:buFont typeface="Arial"/>
              <a:buAutoNum type="arabicPeriod"/>
            </a:pPr>
            <a:r>
              <a:rPr lang="en-US"/>
              <a:t>Have students complete the activity on p. 96 in the Student Interactive.</a:t>
            </a:r>
            <a:br>
              <a:rPr i="1" lang="en-US">
                <a:latin typeface="Calibri"/>
                <a:ea typeface="Calibri"/>
                <a:cs typeface="Calibri"/>
                <a:sym typeface="Calibri"/>
              </a:rPr>
            </a:br>
            <a:endParaRPr i="1">
              <a:latin typeface="Calibri"/>
              <a:ea typeface="Calibri"/>
              <a:cs typeface="Calibri"/>
              <a:sym typeface="Calibri"/>
            </a:endParaRPr>
          </a:p>
        </p:txBody>
      </p:sp>
      <p:sp>
        <p:nvSpPr>
          <p:cNvPr id="503" name="Google Shape;50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they will work again today with the high-frequency words one, two, and three. </a:t>
            </a:r>
            <a:r>
              <a:rPr i="1" lang="en-US"/>
              <a:t>Words like one, two, and three are words that you need to practice reading.</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 Have students read the words at the top of p. 97 in the Student Interactive with you: one, two, three.</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identify and point to each word when you say it. Say two. Pause to let students find and point to the word. Say one. Say three. Repeat the activity until students are familiar with each word. Encourage students to use the words in sentences.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read the sentences on p. 97 with you.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them to identify the words one, two, and three in the sentences and underline the words one, two, and three.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Then have them read the sentences with a partner.</a:t>
            </a:r>
            <a:endParaRPr/>
          </a:p>
        </p:txBody>
      </p:sp>
      <p:sp>
        <p:nvSpPr>
          <p:cNvPr id="517" name="Google Shape;517;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Explain that characters are the people or animals in a story. They are who the story is about.</a:t>
            </a:r>
            <a:endParaRPr/>
          </a:p>
          <a:p>
            <a:pPr indent="0" lvl="1" marL="469900" rtl="0" algn="l">
              <a:lnSpc>
                <a:spcPct val="100000"/>
              </a:lnSpc>
              <a:spcBef>
                <a:spcPts val="0"/>
              </a:spcBef>
              <a:spcAft>
                <a:spcPts val="0"/>
              </a:spcAft>
              <a:buSzPts val="1200"/>
              <a:buFont typeface="Arial"/>
              <a:buNone/>
            </a:pPr>
            <a:r>
              <a:rPr lang="en-US"/>
              <a:t>• Explain that readers can learn about characters by paying attention to what they say. </a:t>
            </a:r>
            <a:endParaRPr/>
          </a:p>
          <a:p>
            <a:pPr indent="0" lvl="1" marL="469900" rtl="0" algn="l">
              <a:lnSpc>
                <a:spcPct val="100000"/>
              </a:lnSpc>
              <a:spcBef>
                <a:spcPts val="0"/>
              </a:spcBef>
              <a:spcAft>
                <a:spcPts val="0"/>
              </a:spcAft>
              <a:buSzPts val="1200"/>
              <a:buFont typeface="Arial"/>
              <a:buNone/>
            </a:pPr>
            <a:r>
              <a:rPr lang="en-US"/>
              <a:t>• They can also learn about characters from the things they do. </a:t>
            </a:r>
            <a:endParaRPr/>
          </a:p>
          <a:p>
            <a:pPr indent="0" lvl="1" marL="469900" rtl="0" algn="l">
              <a:lnSpc>
                <a:spcPct val="100000"/>
              </a:lnSpc>
              <a:spcBef>
                <a:spcPts val="0"/>
              </a:spcBef>
              <a:spcAft>
                <a:spcPts val="0"/>
              </a:spcAft>
              <a:buSzPts val="1200"/>
              <a:buFont typeface="Arial"/>
              <a:buNone/>
            </a:pPr>
            <a:r>
              <a:rPr lang="en-US"/>
              <a:t>• Tell students that sometimes the illustrations give clues about a character.</a:t>
            </a:r>
            <a:endParaRPr/>
          </a:p>
          <a:p>
            <a:pPr indent="-215900" lvl="0" marL="228600" rtl="0" algn="l">
              <a:lnSpc>
                <a:spcPct val="100000"/>
              </a:lnSpc>
              <a:spcBef>
                <a:spcPts val="0"/>
              </a:spcBef>
              <a:spcAft>
                <a:spcPts val="0"/>
              </a:spcAft>
              <a:buSzPts val="1200"/>
              <a:buFont typeface="Arial"/>
              <a:buAutoNum type="arabicPeriod"/>
            </a:pPr>
            <a:r>
              <a:rPr lang="en-US"/>
              <a:t>Ask students to name the two characters in the story Do We Need This? (Alex and Mia)</a:t>
            </a:r>
            <a:endParaRPr/>
          </a:p>
          <a:p>
            <a:pPr indent="-215900" lvl="0" marL="228600" rtl="0" algn="l">
              <a:lnSpc>
                <a:spcPct val="100000"/>
              </a:lnSpc>
              <a:spcBef>
                <a:spcPts val="0"/>
              </a:spcBef>
              <a:spcAft>
                <a:spcPts val="0"/>
              </a:spcAft>
              <a:buSzPts val="1200"/>
              <a:buFont typeface="Arial"/>
              <a:buAutoNum type="arabicPeriod"/>
            </a:pPr>
            <a:r>
              <a:rPr i="1" lang="en-US"/>
              <a:t>As I read the story, I can find out about the characters. First, I can pay attention to what the characters say. I notice that Alex gets a map and says, "This will show us where to go." He also says, "We need food" and "We need water." Because of what he says, I learn that Alex knows a lot about camping. Next, I can look at what the characters do. Mia keeps bringing Alex the wrong things to take hiking. Because of what she does, I learn that Mia doesn't know much about camping. I can also find out about the characters by looking at the illustrations. I can see in the illustrations that Alex is frowning at Mia. By looking at the pictures, I learn that Alex is a little frustrated with Mia.</a:t>
            </a:r>
            <a:endParaRPr/>
          </a:p>
          <a:p>
            <a:pPr indent="0" lvl="1" marL="469900" rtl="0" algn="l">
              <a:lnSpc>
                <a:spcPct val="100000"/>
              </a:lnSpc>
              <a:spcBef>
                <a:spcPts val="0"/>
              </a:spcBef>
              <a:spcAft>
                <a:spcPts val="0"/>
              </a:spcAft>
              <a:buSzPts val="1200"/>
              <a:buFont typeface="Arial"/>
              <a:buNone/>
            </a:pPr>
            <a:r>
              <a:t/>
            </a:r>
            <a:endParaRPr i="0"/>
          </a:p>
        </p:txBody>
      </p:sp>
      <p:sp>
        <p:nvSpPr>
          <p:cNvPr id="532" name="Google Shape;53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Tell students that they can use these strategies to learn about characters and describe, or tell about, them. </a:t>
            </a:r>
            <a:endParaRPr/>
          </a:p>
          <a:p>
            <a:pPr indent="-215900" lvl="0" marL="228600" rtl="0" algn="l">
              <a:lnSpc>
                <a:spcPct val="100000"/>
              </a:lnSpc>
              <a:spcBef>
                <a:spcPts val="0"/>
              </a:spcBef>
              <a:spcAft>
                <a:spcPts val="0"/>
              </a:spcAft>
              <a:buSzPts val="1200"/>
              <a:buFont typeface="Arial"/>
              <a:buAutoNum type="arabicPeriod"/>
            </a:pPr>
            <a:r>
              <a:rPr lang="en-US"/>
              <a:t>Have students read the Close Read notes on pp. 109 and 111 in the Student Interactive and underline words that tell them more about Alex.</a:t>
            </a:r>
            <a:endParaRPr/>
          </a:p>
          <a:p>
            <a:pPr indent="0" lvl="0" marL="12700" rtl="0" algn="l">
              <a:lnSpc>
                <a:spcPct val="100000"/>
              </a:lnSpc>
              <a:spcBef>
                <a:spcPts val="0"/>
              </a:spcBef>
              <a:spcAft>
                <a:spcPts val="0"/>
              </a:spcAft>
              <a:buSzPts val="1200"/>
              <a:buFont typeface="Arial"/>
              <a:buNone/>
            </a:pPr>
            <a:r>
              <a:t/>
            </a:r>
            <a:endParaRPr i="0">
              <a:latin typeface="Calibri"/>
              <a:ea typeface="Calibri"/>
              <a:cs typeface="Calibri"/>
              <a:sym typeface="Calibri"/>
            </a:endParaRPr>
          </a:p>
        </p:txBody>
      </p:sp>
      <p:sp>
        <p:nvSpPr>
          <p:cNvPr id="544" name="Google Shape;54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Tell students that they can use these strategies to learn about characters and describe, or tell about, them. </a:t>
            </a:r>
            <a:endParaRPr/>
          </a:p>
          <a:p>
            <a:pPr indent="-215900" lvl="0" marL="228600" rtl="0" algn="l">
              <a:lnSpc>
                <a:spcPct val="100000"/>
              </a:lnSpc>
              <a:spcBef>
                <a:spcPts val="0"/>
              </a:spcBef>
              <a:spcAft>
                <a:spcPts val="0"/>
              </a:spcAft>
              <a:buSzPts val="1200"/>
              <a:buFont typeface="Arial"/>
              <a:buAutoNum type="arabicPeriod"/>
            </a:pPr>
            <a:r>
              <a:rPr lang="en-US"/>
              <a:t>Have students read the Close Read notes on pp. 109 and 111 in the Student Interactive and underline words that tell them more about Alex.</a:t>
            </a:r>
            <a:endParaRPr/>
          </a:p>
          <a:p>
            <a:pPr indent="0" lvl="0" marL="12700" rtl="0" algn="l">
              <a:lnSpc>
                <a:spcPct val="100000"/>
              </a:lnSpc>
              <a:spcBef>
                <a:spcPts val="0"/>
              </a:spcBef>
              <a:spcAft>
                <a:spcPts val="0"/>
              </a:spcAft>
              <a:buSzPts val="1200"/>
              <a:buFont typeface="Arial"/>
              <a:buNone/>
            </a:pPr>
            <a:r>
              <a:t/>
            </a:r>
            <a:endParaRPr i="0">
              <a:latin typeface="Calibri"/>
              <a:ea typeface="Calibri"/>
              <a:cs typeface="Calibri"/>
              <a:sym typeface="Calibri"/>
            </a:endParaRPr>
          </a:p>
        </p:txBody>
      </p:sp>
      <p:sp>
        <p:nvSpPr>
          <p:cNvPr id="557" name="Google Shape;557;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See and Say: </a:t>
            </a:r>
            <a:r>
              <a:rPr lang="en-US"/>
              <a:t>Have students turn to p. 92 in the Student Interactive. Explain that they will circle pictures that begin with the sound /h/.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Practice with the word hat. Name each picture on p. 92 with students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Then have them circle the pictures that begin with the sound /h/</a:t>
            </a:r>
            <a:endParaRPr/>
          </a:p>
          <a:p>
            <a:pPr indent="-190500" lvl="0" marL="228600" rtl="0" algn="l">
              <a:lnSpc>
                <a:spcPct val="100000"/>
              </a:lnSpc>
              <a:spcBef>
                <a:spcPts val="0"/>
              </a:spcBef>
              <a:spcAft>
                <a:spcPts val="0"/>
              </a:spcAft>
              <a:buClr>
                <a:srgbClr val="000000"/>
              </a:buClr>
              <a:buSzPts val="1200"/>
              <a:buFont typeface="Arial"/>
              <a:buAutoNum type="arabicPeriod"/>
            </a:pPr>
            <a:r>
              <a:rPr i="1" lang="en-US"/>
              <a:t>Say: Now I will say a sentence. I will clap for each word in the sentence. Listen for each word: The hat came off. What are the words in that sentence? (the, hat, came, off)</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Repeat with other simple sentences</a:t>
            </a:r>
            <a:endParaRPr/>
          </a:p>
          <a:p>
            <a:pPr indent="-114300" lvl="0" marL="228600" rtl="0" algn="l">
              <a:lnSpc>
                <a:spcPct val="100000"/>
              </a:lnSpc>
              <a:spcBef>
                <a:spcPts val="0"/>
              </a:spcBef>
              <a:spcAft>
                <a:spcPts val="0"/>
              </a:spcAft>
              <a:buClr>
                <a:srgbClr val="000000"/>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Arial"/>
              <a:buAutoNum type="arabicPeriod"/>
            </a:pPr>
            <a:r>
              <a:rPr lang="en-US"/>
              <a:t>Then have them turn to p. 118 in the Student Interactive and talk as a class about what students know about the character of Alex.</a:t>
            </a:r>
            <a:endParaRPr/>
          </a:p>
          <a:p>
            <a:pPr indent="-215900" lvl="0" marL="228600" marR="0" rtl="0" algn="l">
              <a:lnSpc>
                <a:spcPct val="100000"/>
              </a:lnSpc>
              <a:spcBef>
                <a:spcPts val="0"/>
              </a:spcBef>
              <a:spcAft>
                <a:spcPts val="0"/>
              </a:spcAft>
              <a:buClr>
                <a:srgbClr val="000000"/>
              </a:buClr>
              <a:buSzPts val="1200"/>
              <a:buFont typeface="Arial"/>
              <a:buAutoNum type="arabicPeriod"/>
            </a:pPr>
            <a:r>
              <a:rPr lang="en-US"/>
              <a:t>Have students use the strategies for identifying and describing characters. </a:t>
            </a:r>
            <a:endParaRPr/>
          </a:p>
          <a:p>
            <a:pPr indent="-215900" lvl="0" marL="228600" marR="0" rtl="0" algn="l">
              <a:lnSpc>
                <a:spcPct val="100000"/>
              </a:lnSpc>
              <a:spcBef>
                <a:spcPts val="0"/>
              </a:spcBef>
              <a:spcAft>
                <a:spcPts val="0"/>
              </a:spcAft>
              <a:buClr>
                <a:srgbClr val="000000"/>
              </a:buClr>
              <a:buSzPts val="1200"/>
              <a:buFont typeface="Arial"/>
              <a:buAutoNum type="arabicPeriod"/>
            </a:pPr>
            <a:r>
              <a:rPr lang="en-US"/>
              <a:t>Have students draw pictures of Alex showing two things about him on p. 118 in the Student Interactive. Support students as needed.</a:t>
            </a:r>
            <a:endParaRPr i="1"/>
          </a:p>
          <a:p>
            <a:pPr indent="-139700" lvl="0" marL="228600" rtl="0" algn="l">
              <a:lnSpc>
                <a:spcPct val="100000"/>
              </a:lnSpc>
              <a:spcBef>
                <a:spcPts val="0"/>
              </a:spcBef>
              <a:spcAft>
                <a:spcPts val="0"/>
              </a:spcAft>
              <a:buSzPts val="1200"/>
              <a:buFont typeface="Arial"/>
              <a:buNone/>
            </a:pPr>
            <a:r>
              <a:t/>
            </a:r>
            <a:endParaRPr>
              <a:latin typeface="Calibri"/>
              <a:ea typeface="Calibri"/>
              <a:cs typeface="Calibri"/>
              <a:sym typeface="Calibri"/>
            </a:endParaRPr>
          </a:p>
        </p:txBody>
      </p:sp>
      <p:sp>
        <p:nvSpPr>
          <p:cNvPr id="570" name="Google Shape;570;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Remind students that first-person text is when a character uses I and me to tell the story. Third-person text is when the author tells the story about the characters.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Read aloud p. 108 in the Student Interactive. </a:t>
            </a:r>
            <a:r>
              <a:rPr i="1" lang="en-US"/>
              <a:t>“Let’s go for a hike!” said Mia. Alex got a map. I know this text is in third person because of the words said Mia and the sentence Alex got a map. This tells me that Alex is not telling the story, and neither is Mia. The author is telling the story. This is called third-person text.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Direct students to find examples of third person on pp. 109–115 of the Student Interactive.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Then read aloud the questions on p. 123 with students, helping them analyze third-person text and answer the first question.</a:t>
            </a:r>
            <a:endParaRPr i="1"/>
          </a:p>
        </p:txBody>
      </p:sp>
      <p:sp>
        <p:nvSpPr>
          <p:cNvPr id="583" name="Google Shape;583;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Display the letters D and d by writing them on the board. Have students name the letters.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Model forming the uppercase and lowercase letters D and 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Point out how both letters begin with the same lines but end differently. Then have students use their finger to air-write the letters.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use Handwriting p. 81 from the Resource Download Center to practice writing the letters Dd.  </a:t>
            </a:r>
            <a:r>
              <a:rPr b="1" i="0" lang="en-US" u="none" strike="noStrike">
                <a:solidFill>
                  <a:srgbClr val="000000"/>
                </a:solidFill>
                <a:latin typeface="Calibri"/>
                <a:ea typeface="Calibri"/>
                <a:cs typeface="Calibri"/>
                <a:sym typeface="Calibri"/>
              </a:rPr>
              <a:t>Click path: Table of Contents -&gt; Resource Download Center -&gt; Handwriting Practice -&gt; U2W3L3 Handwriting Practice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596" name="Google Shape;596;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 word is made up of letters. A sentence is made up of words. Thin spaces are left between letters in a word; bigger spaces are left between words in a sentence. Leaving the correct spacing between words and letters allows readers to better read and understand a text.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Begin reading a book from the stack and pause when you get to a simple, complete sentence. Write the sentence on the board. </a:t>
            </a:r>
            <a:r>
              <a:rPr i="1" lang="en-US"/>
              <a:t>This sentence has letters in it. It also has words.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a student circle a letter. </a:t>
            </a:r>
            <a:r>
              <a:rPr i="1" lang="en-US"/>
              <a:t>There are many letters like this one in each word.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a student circle a word. </a:t>
            </a:r>
            <a:r>
              <a:rPr i="1" lang="en-US"/>
              <a:t>Look at the difference between a letter and a word. You can see that a word is made up of letters. A sentence is made up of words.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Draw a box around the whole sentence.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Tell students that we are able to tell the difference between a letter and a word because of the spaces between the letters.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a student come up and draw a line between two letters. Have a different student come up and circle the space between two words.</a:t>
            </a:r>
            <a:r>
              <a:rPr i="1" lang="en-US"/>
              <a:t> Look at the space between the letters and the space between words. How are they different? When we write our books, we need to add spaces between letters and bigger spaces between words.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Remind students that spoken words, when written, are made of letters that are in a specific order.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them point out the letter order of some of the words in one of the stack books as well as the spaces between letters and words.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complete p. 126 of the Student Interactive.</a:t>
            </a:r>
            <a:endParaRPr/>
          </a:p>
        </p:txBody>
      </p:sp>
      <p:sp>
        <p:nvSpPr>
          <p:cNvPr id="609" name="Google Shape;60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During independent writing time, students should review their own list books, checking each word and each sentence for proper spacing. They should fix any letters or words that have too little or too much space</a:t>
            </a:r>
            <a:r>
              <a:rPr b="0" i="0" lang="en-US"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Then students can continue writing their list books.</a:t>
            </a:r>
            <a:endParaRPr/>
          </a:p>
          <a:p>
            <a:pPr indent="0" lvl="1" marL="457200" rtl="0" algn="l">
              <a:lnSpc>
                <a:spcPct val="100000"/>
              </a:lnSpc>
              <a:spcBef>
                <a:spcPts val="0"/>
              </a:spcBef>
              <a:spcAft>
                <a:spcPts val="0"/>
              </a:spcAft>
              <a:buClr>
                <a:srgbClr val="000000"/>
              </a:buClr>
              <a:buSzPts val="1200"/>
              <a:buFont typeface="Arial"/>
              <a:buNone/>
            </a:pPr>
            <a:r>
              <a:rPr lang="en-US"/>
              <a:t>• Modeled Choose another stack book and copy a sentence onto the board. Point out spaces between letters and words. </a:t>
            </a:r>
            <a:endParaRPr/>
          </a:p>
          <a:p>
            <a:pPr indent="0" lvl="1" marL="457200" rtl="0" algn="l">
              <a:lnSpc>
                <a:spcPct val="100000"/>
              </a:lnSpc>
              <a:spcBef>
                <a:spcPts val="0"/>
              </a:spcBef>
              <a:spcAft>
                <a:spcPts val="0"/>
              </a:spcAft>
              <a:buClr>
                <a:srgbClr val="000000"/>
              </a:buClr>
              <a:buSzPts val="1200"/>
              <a:buFont typeface="Arial"/>
              <a:buNone/>
            </a:pPr>
            <a:r>
              <a:rPr lang="en-US"/>
              <a:t>• Shared Have students rewrite a sentence from their book. Guide them to use proper spacing. </a:t>
            </a:r>
            <a:endParaRPr/>
          </a:p>
          <a:p>
            <a:pPr indent="0" lvl="1" marL="457200" rtl="0" algn="l">
              <a:lnSpc>
                <a:spcPct val="100000"/>
              </a:lnSpc>
              <a:spcBef>
                <a:spcPts val="0"/>
              </a:spcBef>
              <a:spcAft>
                <a:spcPts val="0"/>
              </a:spcAft>
              <a:buClr>
                <a:srgbClr val="000000"/>
              </a:buClr>
              <a:buSzPts val="1200"/>
              <a:buFont typeface="Arial"/>
              <a:buNone/>
            </a:pPr>
            <a:r>
              <a:rPr lang="en-US"/>
              <a:t>• Guided Use a stack book to provide explicit instruction about spacing between letters and words.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See the Conference Prompts on p. T350</a:t>
            </a:r>
            <a:endParaRPr/>
          </a:p>
        </p:txBody>
      </p:sp>
      <p:sp>
        <p:nvSpPr>
          <p:cNvPr id="622" name="Google Shape;62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Review with students that a present tense verb tells about something that is happening in the present.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Provide the following words for student reference:</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Provide a T-chart with the headings Singular Verbs and Plural Verbs. </a:t>
            </a:r>
            <a:r>
              <a:rPr i="1" lang="en-US"/>
              <a:t>I look at the first two words: skips and skip. A singular verb that ends with -s tells about one person or thing. I know skips is a singular verb. I will write this word in the first column and skip in the second column.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Complete the chart by reading each word pair and asking students to figure out the singular and plural verbs.</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635" name="Google Shape;635;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4" name="Google Shape;65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Display Alphabet Card Ll</a:t>
            </a:r>
            <a:r>
              <a:rPr i="1" lang="en-US"/>
              <a:t>. This is a picture of a lemon. I hear the sound /l/ at the beginning of lemon. The sound /l/ can be spelled with the letter l</a:t>
            </a:r>
            <a:endParaRPr b="0" i="1"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98 in the Student Interactive. </a:t>
            </a:r>
            <a:r>
              <a:rPr i="1" lang="en-US"/>
              <a:t>Let’s look at the first picture on page 98. Can you find the arrow pointing to the person’s lap? Let’s decode the first word: /l/ /a/ /p/, lap. Trace the lowercase letter l. Then write the word lap on the line. Read the word lap.</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p. 98 in the Student Interactive. </a:t>
            </a:r>
            <a:endParaRPr i="1"/>
          </a:p>
        </p:txBody>
      </p:sp>
      <p:sp>
        <p:nvSpPr>
          <p:cNvPr id="666" name="Google Shape;666;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99 in the Student Interactive. </a:t>
            </a:r>
            <a:r>
              <a:rPr i="1" lang="en-US"/>
              <a:t>We are going to read a story today about some children who are eating ham.</a:t>
            </a:r>
            <a:endParaRPr/>
          </a:p>
          <a:p>
            <a:pPr indent="-190500" lvl="0" marL="228600" rtl="0" algn="l">
              <a:lnSpc>
                <a:spcPct val="100000"/>
              </a:lnSpc>
              <a:spcBef>
                <a:spcPts val="0"/>
              </a:spcBef>
              <a:spcAft>
                <a:spcPts val="0"/>
              </a:spcAft>
              <a:buClr>
                <a:srgbClr val="000000"/>
              </a:buClr>
              <a:buSzPts val="1200"/>
              <a:buFont typeface="Arial"/>
              <a:buAutoNum type="arabicPeriod"/>
            </a:pPr>
            <a:r>
              <a:rPr i="1" lang="en-US"/>
              <a:t> </a:t>
            </a:r>
            <a:r>
              <a:rPr lang="en-US"/>
              <a:t>Point to the title of the story. </a:t>
            </a:r>
            <a:r>
              <a:rPr i="1" lang="en-US"/>
              <a:t>The title of the story is The Ham. I hear the sound /h/ at the beginning of the word ham. What other sounds that we learned do you hear in the word ham?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Students should come up with the sounds /a/ and /m/. </a:t>
            </a:r>
            <a:r>
              <a:rPr i="1" lang="en-US"/>
              <a:t>In this story, we will read other words that have sounds you have learned.</a:t>
            </a:r>
            <a:endParaRPr b="0" i="1"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Remind students of this week’s high-frequency words: one, two, three. Tell them they will practice reading these words in the story The Ham. Display the words. Have students read them with you. </a:t>
            </a:r>
            <a:r>
              <a:rPr i="1" lang="en-US"/>
              <a:t>When you see these words in the story The Ham, you will know how to identify and read them.</a:t>
            </a:r>
            <a:endParaRPr b="0" i="1"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whisper read the story as you listen in.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Next, have students reread the story page by page with a partner. Listen carefully as they use letter sound relationships to decode. Partners should reread the story. This time the other student begins.</a:t>
            </a:r>
            <a:endParaRPr b="0" i="0" u="none" strike="noStrike">
              <a:solidFill>
                <a:srgbClr val="000000"/>
              </a:solidFill>
              <a:latin typeface="Calibri"/>
              <a:ea typeface="Calibri"/>
              <a:cs typeface="Calibri"/>
              <a:sym typeface="Calibri"/>
            </a:endParaRPr>
          </a:p>
        </p:txBody>
      </p:sp>
      <p:sp>
        <p:nvSpPr>
          <p:cNvPr id="679" name="Google Shape;67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After students have read the story, call their attention to the title</a:t>
            </a:r>
            <a:r>
              <a:rPr i="1" lang="en-US"/>
              <a:t>. I see the letter h in this word: ham. What sound is at the beginning of the word ham? </a:t>
            </a:r>
            <a:r>
              <a:rPr lang="en-US"/>
              <a:t>Help them identify, or say, the sound /h/. Then have them find and highlight the words with the sound /h/ spelled h on p. 99. </a:t>
            </a:r>
            <a:r>
              <a:rPr i="1" lang="en-US"/>
              <a:t>I also see other sounds on the page that we already learned. Can you tell me the other sounds?</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Help students identify, or say, the sounds /a/, /m/, /o/, /t/, and /i/.</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pp. 100–101. </a:t>
            </a:r>
            <a:r>
              <a:rPr i="1" lang="en-US"/>
              <a:t>Which words include the sound /l/?</a:t>
            </a:r>
            <a:r>
              <a:rPr lang="en-US"/>
              <a:t> Point to them.</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 Help students identify, or say, the sound /l/. Then have them find and underline the words with the sound /l/.</a:t>
            </a:r>
            <a:endParaRPr i="0">
              <a:latin typeface="Calibri"/>
              <a:ea typeface="Calibri"/>
              <a:cs typeface="Calibri"/>
              <a:sym typeface="Calibri"/>
            </a:endParaRPr>
          </a:p>
        </p:txBody>
      </p:sp>
      <p:sp>
        <p:nvSpPr>
          <p:cNvPr id="692" name="Google Shape;69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Display Alphabet Card Hh. Point to the picture of the helicopter. Have students say helicopter with you. Point to the letters Hh on the Alphabet Card.</a:t>
            </a:r>
            <a:endParaRPr/>
          </a:p>
          <a:p>
            <a:pPr indent="0" lvl="0" marL="0" rtl="0" algn="l">
              <a:lnSpc>
                <a:spcPct val="100000"/>
              </a:lnSpc>
              <a:spcBef>
                <a:spcPts val="0"/>
              </a:spcBef>
              <a:spcAft>
                <a:spcPts val="0"/>
              </a:spcAft>
              <a:buSzPts val="1400"/>
              <a:buNone/>
            </a:pPr>
            <a:r>
              <a:rPr lang="en-US"/>
              <a:t>2. Tell students the word helicopter begins with the sound /h/, so it begins with the letter h.</a:t>
            </a:r>
            <a:endParaRPr/>
          </a:p>
          <a:p>
            <a:pPr indent="0" lvl="0" marL="0" rtl="0" algn="l">
              <a:lnSpc>
                <a:spcPct val="100000"/>
              </a:lnSpc>
              <a:spcBef>
                <a:spcPts val="0"/>
              </a:spcBef>
              <a:spcAft>
                <a:spcPts val="0"/>
              </a:spcAft>
              <a:buSzPts val="1400"/>
              <a:buNone/>
            </a:pPr>
            <a:r>
              <a:rPr lang="en-US"/>
              <a:t>3. Model how to form the letters H and h. Then have students trace the letters at the top of p. 93 in the Student Interactive</a:t>
            </a:r>
            <a:endParaRPr/>
          </a:p>
          <a:p>
            <a:pPr indent="0" lvl="0" marL="0" rtl="0" algn="l">
              <a:lnSpc>
                <a:spcPct val="100000"/>
              </a:lnSpc>
              <a:spcBef>
                <a:spcPts val="0"/>
              </a:spcBef>
              <a:spcAft>
                <a:spcPts val="0"/>
              </a:spcAft>
              <a:buSzPts val="1400"/>
              <a:buNone/>
            </a:pPr>
            <a:r>
              <a:rPr lang="en-US"/>
              <a:t>4. Tell students to listen for the beginning sound /h/ spelled h and trace the letter in the air when they hear the sound.</a:t>
            </a:r>
            <a:endParaRPr/>
          </a:p>
          <a:p>
            <a:pPr indent="0" lvl="0" marL="0" rtl="0" algn="l">
              <a:lnSpc>
                <a:spcPct val="100000"/>
              </a:lnSpc>
              <a:spcBef>
                <a:spcPts val="0"/>
              </a:spcBef>
              <a:spcAft>
                <a:spcPts val="0"/>
              </a:spcAft>
              <a:buSzPts val="1400"/>
              <a:buNone/>
            </a:pPr>
            <a:r>
              <a:rPr lang="en-US"/>
              <a:t>5. Tell them to keep their hands on their desk for words that do not start with the letter h. Use the following words for this activity, emphasizing the initial sound: hop, toss, ham, hail, hip, pit, had. </a:t>
            </a:r>
            <a:endParaRPr/>
          </a:p>
          <a:p>
            <a:pPr indent="0" lvl="0" marL="0" rtl="0" algn="l">
              <a:lnSpc>
                <a:spcPct val="100000"/>
              </a:lnSpc>
              <a:spcBef>
                <a:spcPts val="0"/>
              </a:spcBef>
              <a:spcAft>
                <a:spcPts val="0"/>
              </a:spcAft>
              <a:buSzPts val="1400"/>
              <a:buNone/>
            </a:pPr>
            <a:r>
              <a:rPr lang="en-US"/>
              <a:t>6. Have students look at p. 93 in the Student Interactive. Direct them to the first picture. </a:t>
            </a:r>
            <a:r>
              <a:rPr i="1" lang="en-US"/>
              <a:t>Say the word hamster. Does this word begin with the sound /h/? Yes, so we will circle it. </a:t>
            </a:r>
            <a:endParaRPr/>
          </a:p>
          <a:p>
            <a:pPr indent="0" lvl="0" marL="0" rtl="0" algn="l">
              <a:lnSpc>
                <a:spcPct val="100000"/>
              </a:lnSpc>
              <a:spcBef>
                <a:spcPts val="0"/>
              </a:spcBef>
              <a:spcAft>
                <a:spcPts val="0"/>
              </a:spcAft>
              <a:buSzPts val="1400"/>
              <a:buNone/>
            </a:pPr>
            <a:r>
              <a:rPr i="1" lang="en-US"/>
              <a:t>7. </a:t>
            </a:r>
            <a:r>
              <a:rPr lang="en-US"/>
              <a:t>Tell students to complete the activity. </a:t>
            </a:r>
            <a:endParaRPr/>
          </a:p>
          <a:p>
            <a:pPr indent="0" lvl="0" marL="0" rtl="0" algn="l">
              <a:lnSpc>
                <a:spcPct val="100000"/>
              </a:lnSpc>
              <a:spcBef>
                <a:spcPts val="0"/>
              </a:spcBef>
              <a:spcAft>
                <a:spcPts val="0"/>
              </a:spcAft>
              <a:buSzPts val="1400"/>
              <a:buNone/>
            </a:pPr>
            <a:r>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Explain that making connections helps us understand a story. When we think about what the story reminds us of, we make connections. Give examples of connections they could make. </a:t>
            </a:r>
            <a:endParaRPr/>
          </a:p>
          <a:p>
            <a:pPr indent="0" lvl="1" marL="457200" rtl="0" algn="l">
              <a:lnSpc>
                <a:spcPct val="100000"/>
              </a:lnSpc>
              <a:spcBef>
                <a:spcPts val="0"/>
              </a:spcBef>
              <a:spcAft>
                <a:spcPts val="0"/>
              </a:spcAft>
              <a:buClr>
                <a:srgbClr val="000000"/>
              </a:buClr>
              <a:buSzPts val="1200"/>
              <a:buFont typeface="Arial"/>
              <a:buNone/>
            </a:pPr>
            <a:r>
              <a:rPr lang="en-US"/>
              <a:t>• If the story events remind us of something we have done, we can use that to understand the story better. </a:t>
            </a:r>
            <a:endParaRPr/>
          </a:p>
          <a:p>
            <a:pPr indent="0" lvl="1" marL="457200" rtl="0" algn="l">
              <a:lnSpc>
                <a:spcPct val="100000"/>
              </a:lnSpc>
              <a:spcBef>
                <a:spcPts val="0"/>
              </a:spcBef>
              <a:spcAft>
                <a:spcPts val="0"/>
              </a:spcAft>
              <a:buClr>
                <a:srgbClr val="000000"/>
              </a:buClr>
              <a:buSzPts val="1200"/>
              <a:buFont typeface="Arial"/>
              <a:buNone/>
            </a:pPr>
            <a:r>
              <a:rPr lang="en-US"/>
              <a:t>• We can think about how the characters feel and times we felt the same way. This helps us understand the characters.</a:t>
            </a:r>
            <a:endParaRPr/>
          </a:p>
          <a:p>
            <a:pPr indent="0" lvl="1" marL="457200" rtl="0" algn="l">
              <a:lnSpc>
                <a:spcPct val="100000"/>
              </a:lnSpc>
              <a:spcBef>
                <a:spcPts val="0"/>
              </a:spcBef>
              <a:spcAft>
                <a:spcPts val="0"/>
              </a:spcAft>
              <a:buClr>
                <a:srgbClr val="000000"/>
              </a:buClr>
              <a:buSzPts val="1200"/>
              <a:buFont typeface="Arial"/>
              <a:buNone/>
            </a:pPr>
            <a:r>
              <a:rPr lang="en-US"/>
              <a:t>• We can ask ourselves if the story is like another story we know. We can use our past reading experience to make connections.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Model connecting to Do We Need This? </a:t>
            </a:r>
            <a:r>
              <a:rPr i="1" lang="en-US"/>
              <a:t>I can connect to Mia. She didn’t seem to know much about camping. I’m like that too. I know how she must have felt when she kept bringing the wrong things to Alex. Making connections helped me understand and enjoy the story more. </a:t>
            </a:r>
            <a:endParaRPr/>
          </a:p>
          <a:p>
            <a:pPr indent="0" lvl="1" marL="457200" rtl="0" algn="l">
              <a:lnSpc>
                <a:spcPct val="100000"/>
              </a:lnSpc>
              <a:spcBef>
                <a:spcPts val="0"/>
              </a:spcBef>
              <a:spcAft>
                <a:spcPts val="0"/>
              </a:spcAft>
              <a:buClr>
                <a:srgbClr val="000000"/>
              </a:buClr>
              <a:buSzPts val="1200"/>
              <a:buFont typeface="Arial"/>
              <a:buNone/>
            </a:pPr>
            <a:br>
              <a:rPr i="0" lang="en-US"/>
            </a:br>
            <a:endParaRPr i="0"/>
          </a:p>
        </p:txBody>
      </p:sp>
      <p:sp>
        <p:nvSpPr>
          <p:cNvPr id="704" name="Google Shape;704;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Have students reread the Close Read note on p. 115 in the Student Interactive and highlight words that reminded them of something.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tell a partner what connections they can make to the text. Provide assistance as needed.</a:t>
            </a:r>
            <a:endParaRPr/>
          </a:p>
          <a:p>
            <a:pPr indent="-152400" lvl="0" marL="228600" rtl="0" algn="l">
              <a:lnSpc>
                <a:spcPct val="100000"/>
              </a:lnSpc>
              <a:spcBef>
                <a:spcPts val="0"/>
              </a:spcBef>
              <a:spcAft>
                <a:spcPts val="0"/>
              </a:spcAft>
              <a:buClr>
                <a:srgbClr val="000000"/>
              </a:buClr>
              <a:buSzPts val="1200"/>
              <a:buFont typeface="Arial"/>
              <a:buNone/>
            </a:pPr>
            <a:r>
              <a:t/>
            </a:r>
            <a:endParaRPr/>
          </a:p>
          <a:p>
            <a:pPr indent="0" lvl="0" marL="0" rtl="0" algn="l">
              <a:lnSpc>
                <a:spcPct val="100000"/>
              </a:lnSpc>
              <a:spcBef>
                <a:spcPts val="0"/>
              </a:spcBef>
              <a:spcAft>
                <a:spcPts val="0"/>
              </a:spcAft>
              <a:buSzPts val="1400"/>
              <a:buNone/>
            </a:pPr>
            <a:br>
              <a:rPr lang="en-US"/>
            </a:br>
            <a:br>
              <a:rPr lang="en-US"/>
            </a:br>
            <a:endParaRPr/>
          </a:p>
        </p:txBody>
      </p:sp>
      <p:sp>
        <p:nvSpPr>
          <p:cNvPr id="716" name="Google Shape;71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Arial"/>
              <a:buAutoNum type="arabicPeriod"/>
            </a:pPr>
            <a:r>
              <a:rPr lang="en-US"/>
              <a:t>Have students tell a partner how they are like either Mia or Alex. </a:t>
            </a:r>
            <a:endParaRPr/>
          </a:p>
          <a:p>
            <a:pPr indent="-215900" lvl="0" marL="228600" marR="0" rtl="0" algn="l">
              <a:lnSpc>
                <a:spcPct val="100000"/>
              </a:lnSpc>
              <a:spcBef>
                <a:spcPts val="0"/>
              </a:spcBef>
              <a:spcAft>
                <a:spcPts val="0"/>
              </a:spcAft>
              <a:buClr>
                <a:srgbClr val="000000"/>
              </a:buClr>
              <a:buSzPts val="1200"/>
              <a:buFont typeface="Arial"/>
              <a:buAutoNum type="arabicPeriod"/>
            </a:pPr>
            <a:r>
              <a:rPr lang="en-US"/>
              <a:t>Then ask them to draw a picture on p. 119 in the Student Interactive that shows how they are like the character. </a:t>
            </a:r>
            <a:endParaRPr/>
          </a:p>
          <a:p>
            <a:pPr indent="0" lvl="0" marL="12700" rtl="0" algn="l">
              <a:lnSpc>
                <a:spcPct val="100000"/>
              </a:lnSpc>
              <a:spcBef>
                <a:spcPts val="0"/>
              </a:spcBef>
              <a:spcAft>
                <a:spcPts val="0"/>
              </a:spcAft>
              <a:buSzPts val="1200"/>
              <a:buFont typeface="Arial"/>
              <a:buNone/>
            </a:pPr>
            <a:br>
              <a:rPr lang="en-US"/>
            </a:br>
            <a:endParaRPr/>
          </a:p>
        </p:txBody>
      </p:sp>
      <p:sp>
        <p:nvSpPr>
          <p:cNvPr id="728" name="Google Shape;72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Authors organize their ideas so the reader can follow along in the book. When writing, the most important ideas or details go first, and other ideas and sentences follow.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Pull a book from the stack and read it aloud with the class. Ask students to think about how the information in the text is organized. </a:t>
            </a:r>
            <a:r>
              <a:rPr i="1" lang="en-US"/>
              <a:t>The author put the information in order. What detail did the author decide to put first?</a:t>
            </a:r>
            <a:r>
              <a:rPr lang="en-US"/>
              <a: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recall what detail came first. Display the first page of the book to guide them</a:t>
            </a:r>
            <a:r>
              <a:rPr i="1" lang="en-US"/>
              <a:t>. What detail did the author put next?</a:t>
            </a:r>
            <a:r>
              <a:rPr lang="en-US"/>
              <a:t> Guide students to continue naming the details in order.</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Explain to students that the author organized the details.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 Depending on the structure of the book you read, explain that the details are organized with the most important detail first, or the details are organized in chronological order.</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Pull another book from the stack and repeat the process of identifying the details and the order in which the writer presents them</a:t>
            </a:r>
            <a:r>
              <a:rPr i="1" lang="en-US"/>
              <a:t>. How would the book be different if the details were in a different order?</a:t>
            </a:r>
            <a:endParaRPr i="1">
              <a:latin typeface="Calibri"/>
              <a:ea typeface="Calibri"/>
              <a:cs typeface="Calibri"/>
              <a:sym typeface="Calibri"/>
            </a:endParaRPr>
          </a:p>
        </p:txBody>
      </p:sp>
      <p:sp>
        <p:nvSpPr>
          <p:cNvPr id="741" name="Google Shape;74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During independent writing time, students should reread their list books to make sure the details are organized in an order that makes sense. Tell them that it is OK to rewrite their books if they think of a better way to organize the details.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If their details are organized, they should continue writing.</a:t>
            </a:r>
            <a:endParaRPr/>
          </a:p>
          <a:p>
            <a:pPr indent="0" lvl="1" marL="457200" rtl="0" algn="l">
              <a:lnSpc>
                <a:spcPct val="100000"/>
              </a:lnSpc>
              <a:spcBef>
                <a:spcPts val="0"/>
              </a:spcBef>
              <a:spcAft>
                <a:spcPts val="0"/>
              </a:spcAft>
              <a:buClr>
                <a:srgbClr val="000000"/>
              </a:buClr>
              <a:buSzPts val="1200"/>
              <a:buFont typeface="Arial"/>
              <a:buNone/>
            </a:pPr>
            <a:r>
              <a:rPr lang="en-US"/>
              <a:t>• Modeled: Think aloud as you talk through how the details of a stack text are organized. </a:t>
            </a:r>
            <a:endParaRPr/>
          </a:p>
          <a:p>
            <a:pPr indent="0" lvl="1" marL="457200" rtl="0" algn="l">
              <a:lnSpc>
                <a:spcPct val="100000"/>
              </a:lnSpc>
              <a:spcBef>
                <a:spcPts val="0"/>
              </a:spcBef>
              <a:spcAft>
                <a:spcPts val="0"/>
              </a:spcAft>
              <a:buClr>
                <a:srgbClr val="000000"/>
              </a:buClr>
              <a:buSzPts val="1200"/>
              <a:buFont typeface="Arial"/>
              <a:buNone/>
            </a:pPr>
            <a:r>
              <a:rPr lang="en-US"/>
              <a:t>• Shared: Have students choose a stack text, and together talk through how the details are organized. </a:t>
            </a:r>
            <a:endParaRPr/>
          </a:p>
          <a:p>
            <a:pPr indent="0" lvl="1" marL="457200" rtl="0" algn="l">
              <a:lnSpc>
                <a:spcPct val="100000"/>
              </a:lnSpc>
              <a:spcBef>
                <a:spcPts val="0"/>
              </a:spcBef>
              <a:spcAft>
                <a:spcPts val="0"/>
              </a:spcAft>
              <a:buClr>
                <a:srgbClr val="000000"/>
              </a:buClr>
              <a:buSzPts val="1200"/>
              <a:buFont typeface="Arial"/>
              <a:buNone/>
            </a:pPr>
            <a:r>
              <a:rPr lang="en-US"/>
              <a:t>• Guided: Prompt students to think about other ways they could arrange details of a stack text.</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See the Conference Prompts on p. T350</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As students write, use the conference prompts in the Teacher’s Edition or Resource Download Center to provide support. </a:t>
            </a:r>
            <a:r>
              <a:rPr b="1" i="0" lang="en-US" u="none" strike="noStrike">
                <a:solidFill>
                  <a:srgbClr val="000000"/>
                </a:solidFill>
                <a:latin typeface="Calibri"/>
                <a:ea typeface="Calibri"/>
                <a:cs typeface="Calibri"/>
                <a:sym typeface="Calibri"/>
              </a:rPr>
              <a:t>Click path: Table of Contents -&gt; Resource Download Center -+ Writing Workshop Conference Notes</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53" name="Google Shape;753;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edit for a verb on p. 124 in the Student Interactive. </a:t>
            </a:r>
            <a:endParaRPr/>
          </a:p>
          <a:p>
            <a:pPr indent="-215900" lvl="0" marL="228600" rtl="0" algn="l">
              <a:lnSpc>
                <a:spcPct val="100000"/>
              </a:lnSpc>
              <a:spcBef>
                <a:spcPts val="0"/>
              </a:spcBef>
              <a:spcAft>
                <a:spcPts val="0"/>
              </a:spcAft>
              <a:buSzPts val="1200"/>
              <a:buFont typeface="Arial"/>
              <a:buAutoNum type="arabicPeriod"/>
            </a:pPr>
            <a:r>
              <a:rPr lang="en-US"/>
              <a:t>Depending on your students, have them work with a partner, independently, or with teacher guidance.</a:t>
            </a:r>
            <a:endParaRPr>
              <a:latin typeface="Calibri"/>
              <a:ea typeface="Calibri"/>
              <a:cs typeface="Calibri"/>
              <a:sym typeface="Calibri"/>
            </a:endParaRPr>
          </a:p>
        </p:txBody>
      </p:sp>
      <p:sp>
        <p:nvSpPr>
          <p:cNvPr id="766" name="Google Shape;766;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8" name="Google Shape;778;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Picture Card hat. </a:t>
            </a:r>
            <a:r>
              <a:rPr i="1" lang="en-US"/>
              <a:t>Listen to the sounds as I say this word slowly: /h/ /a/ /t/. Now I can say the sounds quickly and blend them together: hat.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Picture Cards lake, leaf, and hen. Show each picture and say what it is. For each picture, have students say each individual sound in the word, pausing between each sound. Then have them say each sound quickly, blending them together to say the word.</a:t>
            </a:r>
            <a:endParaRPr i="0" sz="1200">
              <a:latin typeface="Calibri"/>
              <a:ea typeface="Calibri"/>
              <a:cs typeface="Calibri"/>
              <a:sym typeface="Calibri"/>
            </a:endParaRPr>
          </a:p>
        </p:txBody>
      </p:sp>
      <p:sp>
        <p:nvSpPr>
          <p:cNvPr id="789" name="Google Shape;789;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Write the letters Hh and Ll on the board. Have students identify the letters as you point to them. Then review the sound for each letter. </a:t>
            </a:r>
            <a:endParaRPr b="0" i="0" u="none" strike="noStrike">
              <a:solidFill>
                <a:srgbClr val="000000"/>
              </a:solidFill>
              <a:latin typeface="Calibri"/>
              <a:ea typeface="Calibri"/>
              <a:cs typeface="Calibri"/>
              <a:sym typeface="Calibri"/>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an uppercase letter H or L on several index cards. Give one card to each student</a:t>
            </a:r>
            <a:r>
              <a:rPr b="0" i="0" lang="en-US" u="none" strike="noStrike">
                <a:solidFill>
                  <a:srgbClr val="000000"/>
                </a:solidFill>
                <a:latin typeface="Calibri"/>
                <a:ea typeface="Calibri"/>
                <a:cs typeface="Calibri"/>
                <a:sym typeface="Calibri"/>
              </a:rPr>
              <a:t>.</a:t>
            </a:r>
            <a:endParaRPr/>
          </a:p>
          <a:p>
            <a:pPr indent="-190500" lvl="0" marL="228600" rtl="0" algn="l">
              <a:lnSpc>
                <a:spcPct val="100000"/>
              </a:lnSpc>
              <a:spcBef>
                <a:spcPts val="0"/>
              </a:spcBef>
              <a:spcAft>
                <a:spcPts val="0"/>
              </a:spcAft>
              <a:buClr>
                <a:srgbClr val="000000"/>
              </a:buClr>
              <a:buSzPts val="1200"/>
              <a:buFont typeface="Arial"/>
              <a:buAutoNum type="arabicPeriod"/>
            </a:pPr>
            <a:r>
              <a:rPr i="1" lang="en-US"/>
              <a:t>I am going to say some words. If a word starts with the sound /h/ and you have a card with the letter H on it, stand up. If a word starts with the sound /l/ and you have a card with the letter L on it, stand up.</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Say the following words one at a time, and guide students to stand as needed: lip, hot, hop, lot, Lin, hat, him. Then display each word and have students read it. Point to each letter as you say each word</a:t>
            </a:r>
            <a:r>
              <a:rPr i="1" lang="en-US"/>
              <a:t>. Let’s read this word together: /h/ -ot, hot.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Repeat with these words: hop, lot, lip, Lin, hat, him.</a:t>
            </a:r>
            <a:endParaRPr i="1"/>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102 in the Student Interactive and read the words in each row. Have them write the letter that is the same in all three words on the line. Then have them complete the activity on p. 103.</a:t>
            </a:r>
            <a:endParaRPr i="1" u="none"/>
          </a:p>
        </p:txBody>
      </p:sp>
      <p:sp>
        <p:nvSpPr>
          <p:cNvPr id="803" name="Google Shape;80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r>
              <a:rPr b="1" i="1" lang="en-US" sz="1800" u="none" strike="noStrike">
                <a:solidFill>
                  <a:srgbClr val="000000"/>
                </a:solidFill>
                <a:latin typeface="Calibri"/>
                <a:ea typeface="Calibri"/>
                <a:cs typeface="Calibri"/>
                <a:sym typeface="Calibri"/>
              </a:rPr>
              <a:t>(Note: Move the orange boxes to cover each bold spelling word before you read aloud the words</a:t>
            </a:r>
            <a:r>
              <a:rPr b="0" lang="en-US" sz="2800"/>
              <a:t> </a:t>
            </a:r>
            <a:r>
              <a:rPr b="1" i="1" lang="en-US" sz="1800" u="none" strike="noStrike">
                <a:solidFill>
                  <a:srgbClr val="000000"/>
                </a:solidFill>
                <a:latin typeface="Calibri"/>
                <a:ea typeface="Calibri"/>
                <a:cs typeface="Calibri"/>
                <a:sym typeface="Calibri"/>
              </a:rPr>
              <a:t>.)</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Remind students that high-frequency words are words that they hear, read, and say often.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Say the word one and ask students what letters spell the word. Have students </a:t>
            </a:r>
            <a:endParaRPr/>
          </a:p>
          <a:p>
            <a:pPr indent="0" lvl="1" marL="457200" rtl="0" algn="l">
              <a:lnSpc>
                <a:spcPct val="100000"/>
              </a:lnSpc>
              <a:spcBef>
                <a:spcPts val="0"/>
              </a:spcBef>
              <a:spcAft>
                <a:spcPts val="0"/>
              </a:spcAft>
              <a:buClr>
                <a:srgbClr val="000000"/>
              </a:buClr>
              <a:buSzPts val="1200"/>
              <a:buFont typeface="Arial"/>
              <a:buNone/>
            </a:pPr>
            <a:r>
              <a:rPr lang="en-US"/>
              <a:t>• say the letters as you write them on the board. </a:t>
            </a:r>
            <a:endParaRPr/>
          </a:p>
          <a:p>
            <a:pPr indent="0" lvl="1" marL="457200" rtl="0" algn="l">
              <a:lnSpc>
                <a:spcPct val="100000"/>
              </a:lnSpc>
              <a:spcBef>
                <a:spcPts val="0"/>
              </a:spcBef>
              <a:spcAft>
                <a:spcPts val="0"/>
              </a:spcAft>
              <a:buClr>
                <a:srgbClr val="000000"/>
              </a:buClr>
              <a:buSzPts val="1200"/>
              <a:buFont typeface="Arial"/>
              <a:buNone/>
            </a:pPr>
            <a:r>
              <a:rPr lang="en-US"/>
              <a:t>• say and spell the word, clapping their hands for each letter. </a:t>
            </a:r>
            <a:endParaRPr/>
          </a:p>
          <a:p>
            <a:pPr indent="0" lvl="1" marL="457200" rtl="0" algn="l">
              <a:lnSpc>
                <a:spcPct val="100000"/>
              </a:lnSpc>
              <a:spcBef>
                <a:spcPts val="0"/>
              </a:spcBef>
              <a:spcAft>
                <a:spcPts val="0"/>
              </a:spcAft>
              <a:buClr>
                <a:srgbClr val="000000"/>
              </a:buClr>
              <a:buSzPts val="1200"/>
              <a:buFont typeface="Arial"/>
              <a:buNone/>
            </a:pPr>
            <a:r>
              <a:rPr lang="en-US"/>
              <a:t>• Repeat with the words two and three.</a:t>
            </a:r>
            <a:endParaRPr b="0" i="0" sz="1800" u="none" strike="noStrike">
              <a:solidFill>
                <a:srgbClr val="000000"/>
              </a:solidFill>
              <a:latin typeface="Calibri"/>
              <a:ea typeface="Calibri"/>
              <a:cs typeface="Calibri"/>
              <a:sym typeface="Calibri"/>
            </a:endParaRPr>
          </a:p>
        </p:txBody>
      </p:sp>
      <p:sp>
        <p:nvSpPr>
          <p:cNvPr id="822" name="Google Shape;822;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Display the high-frequency words one, two, and three.</a:t>
            </a:r>
            <a:endParaRPr/>
          </a:p>
          <a:p>
            <a:pPr indent="-1905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Point to each word as you read it.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point to the word one and read it.</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Repeat for two and three.</a:t>
            </a:r>
            <a:endParaRPr b="0" i="0" u="none" strike="noStrike">
              <a:solidFill>
                <a:srgbClr val="000000"/>
              </a:solidFill>
              <a:latin typeface="Calibri"/>
              <a:ea typeface="Calibri"/>
              <a:cs typeface="Calibri"/>
              <a:sym typeface="Calibri"/>
            </a:endParaRPr>
          </a:p>
        </p:txBody>
      </p:sp>
      <p:sp>
        <p:nvSpPr>
          <p:cNvPr id="141" name="Google Shape;14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Tell students that, when they talk about different texts in a discussion, they need to: </a:t>
            </a:r>
            <a:endParaRPr/>
          </a:p>
          <a:p>
            <a:pPr indent="0" lvl="1" marL="469900" rtl="0" algn="l">
              <a:lnSpc>
                <a:spcPct val="100000"/>
              </a:lnSpc>
              <a:spcBef>
                <a:spcPts val="0"/>
              </a:spcBef>
              <a:spcAft>
                <a:spcPts val="0"/>
              </a:spcAft>
              <a:buSzPts val="1200"/>
              <a:buFont typeface="Arial"/>
              <a:buNone/>
            </a:pPr>
            <a:r>
              <a:rPr lang="en-US"/>
              <a:t>• listen to what others have to say and not interrupt.</a:t>
            </a:r>
            <a:endParaRPr/>
          </a:p>
          <a:p>
            <a:pPr indent="0" lvl="1" marL="469900" rtl="0" algn="l">
              <a:lnSpc>
                <a:spcPct val="100000"/>
              </a:lnSpc>
              <a:spcBef>
                <a:spcPts val="0"/>
              </a:spcBef>
              <a:spcAft>
                <a:spcPts val="0"/>
              </a:spcAft>
              <a:buSzPts val="1200"/>
              <a:buFont typeface="Arial"/>
              <a:buNone/>
            </a:pPr>
            <a:r>
              <a:rPr lang="en-US"/>
              <a:t>• add to the comments of others. </a:t>
            </a:r>
            <a:endParaRPr/>
          </a:p>
          <a:p>
            <a:pPr indent="0" lvl="1" marL="469900" rtl="0" algn="l">
              <a:lnSpc>
                <a:spcPct val="100000"/>
              </a:lnSpc>
              <a:spcBef>
                <a:spcPts val="0"/>
              </a:spcBef>
              <a:spcAft>
                <a:spcPts val="0"/>
              </a:spcAft>
              <a:buSzPts val="1200"/>
              <a:buFont typeface="Arial"/>
              <a:buNone/>
            </a:pPr>
            <a:r>
              <a:rPr lang="en-US"/>
              <a:t>• tell what is the same about the texts and what is different.</a:t>
            </a:r>
            <a:endParaRPr/>
          </a:p>
          <a:p>
            <a:pPr indent="-215900" lvl="0" marL="228600" rtl="0" algn="l">
              <a:lnSpc>
                <a:spcPct val="100000"/>
              </a:lnSpc>
              <a:spcBef>
                <a:spcPts val="0"/>
              </a:spcBef>
              <a:spcAft>
                <a:spcPts val="0"/>
              </a:spcAft>
              <a:buSzPts val="1200"/>
              <a:buFont typeface="Arial"/>
              <a:buAutoNum type="arabicPeriod"/>
            </a:pPr>
            <a:r>
              <a:rPr lang="en-US"/>
              <a:t>Ask students to think about the text they read last week, From Nectar to Honey. </a:t>
            </a:r>
            <a:r>
              <a:rPr i="1" lang="en-US"/>
              <a:t>This text is an informational text that told me facts about how bees make honey. Bees need flowers so they can make honey. The book we read this week is about what Mia and Alex need</a:t>
            </a:r>
            <a:r>
              <a:rPr i="0" lang="en-US"/>
              <a:t>. Talk about what bees need</a:t>
            </a:r>
            <a:r>
              <a:rPr i="1" lang="en-US"/>
              <a:t>. Do bees need food? Do bees need to drink? Do bees need shelter?</a:t>
            </a:r>
            <a:r>
              <a:rPr lang="en-US"/>
              <a:t> </a:t>
            </a:r>
            <a:endParaRPr/>
          </a:p>
          <a:p>
            <a:pPr indent="-215900" lvl="0" marL="228600" rtl="0" algn="l">
              <a:lnSpc>
                <a:spcPct val="100000"/>
              </a:lnSpc>
              <a:spcBef>
                <a:spcPts val="0"/>
              </a:spcBef>
              <a:spcAft>
                <a:spcPts val="0"/>
              </a:spcAft>
              <a:buSzPts val="1200"/>
              <a:buFont typeface="Arial"/>
              <a:buAutoNum type="arabicPeriod"/>
            </a:pPr>
            <a:r>
              <a:rPr lang="en-US"/>
              <a:t>Tell students that bees drink nectar from flowers and they live in a hive. Ask partners to retell the story about Mia and Alex. Then have them tell how what these characters need is similar to what a bee needs.</a:t>
            </a:r>
            <a:endParaRPr/>
          </a:p>
          <a:p>
            <a:pPr indent="0" lvl="1" marL="469900" rtl="0" algn="l">
              <a:lnSpc>
                <a:spcPct val="100000"/>
              </a:lnSpc>
              <a:spcBef>
                <a:spcPts val="0"/>
              </a:spcBef>
              <a:spcAft>
                <a:spcPts val="0"/>
              </a:spcAft>
              <a:buSzPts val="1200"/>
              <a:buFont typeface="Arial"/>
              <a:buNone/>
            </a:pPr>
            <a:r>
              <a:t/>
            </a:r>
            <a:endParaRPr i="1"/>
          </a:p>
        </p:txBody>
      </p:sp>
      <p:sp>
        <p:nvSpPr>
          <p:cNvPr id="835" name="Google Shape;835;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turn to p. 120 in the Student Interactive and complete the Turn and Talk. </a:t>
            </a:r>
            <a:endParaRPr/>
          </a:p>
          <a:p>
            <a:pPr indent="-215900" lvl="0" marL="228600" rtl="0" algn="l">
              <a:lnSpc>
                <a:spcPct val="100000"/>
              </a:lnSpc>
              <a:spcBef>
                <a:spcPts val="0"/>
              </a:spcBef>
              <a:spcAft>
                <a:spcPts val="0"/>
              </a:spcAft>
              <a:buSzPts val="1200"/>
              <a:buFont typeface="Calibri"/>
              <a:buAutoNum type="arabicPeriod"/>
            </a:pPr>
            <a:r>
              <a:rPr lang="en-US"/>
              <a:t>If desired, distribute Collaborative Conversations tips from the Resource Download Center to help guide discussions .</a:t>
            </a:r>
            <a:r>
              <a:rPr b="1" i="0" lang="en-US" u="none" strike="noStrike">
                <a:solidFill>
                  <a:srgbClr val="000000"/>
                </a:solidFill>
              </a:rPr>
              <a:t>Click Path: Table of Contents -&gt; Resource Download Center -&gt; Speaking and Listening</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15900" lvl="0" marL="228600" rtl="0" algn="l">
              <a:lnSpc>
                <a:spcPct val="100000"/>
              </a:lnSpc>
              <a:spcBef>
                <a:spcPts val="0"/>
              </a:spcBef>
              <a:spcAft>
                <a:spcPts val="0"/>
              </a:spcAft>
              <a:buSzPts val="1200"/>
              <a:buFont typeface="Calibri"/>
              <a:buAutoNum type="arabicPeriod"/>
            </a:pPr>
            <a:r>
              <a:rPr lang="en-US"/>
              <a:t>Tell them to discuss in small groups or write or draw their responses on a separate sheet of paper.</a:t>
            </a:r>
            <a:br>
              <a:rPr b="1" lang="en-US"/>
            </a:br>
            <a:endParaRPr b="1"/>
          </a:p>
        </p:txBody>
      </p:sp>
      <p:sp>
        <p:nvSpPr>
          <p:cNvPr id="848" name="Google Shape;84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Authors organize their books by stating the main idea first and then listing the details. Details should be listed in an order that makes sense, such as chronologically or in the order of importance.</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Pull a book from your stack and read it aloud with the class. Ask students to tell what the book is mostly about.</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 Next, ask students to list some of the details that helped them decide. </a:t>
            </a:r>
            <a:r>
              <a:rPr i="1" lang="en-US"/>
              <a:t>The author of this book put the details in an order that makes sense. When we write our books, we will also put the details in order.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Tell students that you are going to write a list book about animals you saw at the zoo. Write the following words on flashcards: monkeys, penguins, lions, hippopotamuses. Display them for students.</a:t>
            </a:r>
            <a:endParaRPr i="1"/>
          </a:p>
          <a:p>
            <a:pPr indent="-228600" lvl="0" marL="228600" rtl="0" algn="l">
              <a:lnSpc>
                <a:spcPct val="100000"/>
              </a:lnSpc>
              <a:spcBef>
                <a:spcPts val="0"/>
              </a:spcBef>
              <a:spcAft>
                <a:spcPts val="0"/>
              </a:spcAft>
              <a:buClr>
                <a:srgbClr val="000000"/>
              </a:buClr>
              <a:buSzPts val="1200"/>
              <a:buFont typeface="Arial"/>
              <a:buAutoNum type="arabicPeriod"/>
            </a:pPr>
            <a:r>
              <a:rPr lang="en-US"/>
              <a:t>.</a:t>
            </a:r>
            <a:r>
              <a:rPr i="1" lang="en-US"/>
              <a:t>I am going to put my details in order. I can organize my details in the order in which I saw the animals. When I got to the zoo, I saw the penguins. Then I saw the monkeys. Then I saw the lions. Last, I saw the hippopotamuses.</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Place the flashcards in order. </a:t>
            </a:r>
            <a:endParaRPr i="1"/>
          </a:p>
          <a:p>
            <a:pPr indent="-228600" lvl="0" marL="228600" rtl="0" algn="l">
              <a:lnSpc>
                <a:spcPct val="100000"/>
              </a:lnSpc>
              <a:spcBef>
                <a:spcPts val="0"/>
              </a:spcBef>
              <a:spcAft>
                <a:spcPts val="0"/>
              </a:spcAft>
              <a:buClr>
                <a:srgbClr val="000000"/>
              </a:buClr>
              <a:buSzPts val="1200"/>
              <a:buFont typeface="Arial"/>
              <a:buAutoNum type="arabicPeriod"/>
            </a:pPr>
            <a:r>
              <a:rPr i="1" lang="en-US"/>
              <a:t>There isn’t one correct way to organize your details. As the author, you get to decide the way you will organize them.</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Ask students if they can think of any other way to organize the details. </a:t>
            </a:r>
            <a:r>
              <a:rPr i="1" lang="en-US"/>
              <a:t>You might organize them in alphabetical order, by size, or by how close they live to the ground.</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Invite them to come up and place the flashcards in order and explain the reason for the organization.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turn to p. 127 in the Student Interactive. Read the page together</a:t>
            </a:r>
            <a:endParaRPr i="1"/>
          </a:p>
        </p:txBody>
      </p:sp>
      <p:sp>
        <p:nvSpPr>
          <p:cNvPr id="862" name="Google Shape;86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Display the following:</a:t>
            </a:r>
            <a:endParaRPr/>
          </a:p>
          <a:p>
            <a:pPr indent="0" lvl="1" marL="457200" rtl="0" algn="l">
              <a:lnSpc>
                <a:spcPct val="100000"/>
              </a:lnSpc>
              <a:spcBef>
                <a:spcPts val="0"/>
              </a:spcBef>
              <a:spcAft>
                <a:spcPts val="0"/>
              </a:spcAft>
              <a:buClr>
                <a:srgbClr val="000000"/>
              </a:buClr>
              <a:buSzPts val="1200"/>
              <a:buFont typeface="Arial"/>
              <a:buNone/>
            </a:pPr>
            <a:r>
              <a:rPr lang="en-US"/>
              <a:t>1. Jim ____ to school. (walks, walk) </a:t>
            </a:r>
            <a:endParaRPr/>
          </a:p>
          <a:p>
            <a:pPr indent="0" lvl="1" marL="457200" rtl="0" algn="l">
              <a:lnSpc>
                <a:spcPct val="100000"/>
              </a:lnSpc>
              <a:spcBef>
                <a:spcPts val="0"/>
              </a:spcBef>
              <a:spcAft>
                <a:spcPts val="0"/>
              </a:spcAft>
              <a:buClr>
                <a:srgbClr val="000000"/>
              </a:buClr>
              <a:buSzPts val="1200"/>
              <a:buFont typeface="Arial"/>
              <a:buNone/>
            </a:pPr>
            <a:r>
              <a:rPr lang="en-US"/>
              <a:t>2. He _____ dogs. (like, likes) </a:t>
            </a:r>
            <a:endParaRPr/>
          </a:p>
          <a:p>
            <a:pPr indent="0" lvl="1" marL="457200" rtl="0" algn="l">
              <a:lnSpc>
                <a:spcPct val="100000"/>
              </a:lnSpc>
              <a:spcBef>
                <a:spcPts val="0"/>
              </a:spcBef>
              <a:spcAft>
                <a:spcPts val="0"/>
              </a:spcAft>
              <a:buClr>
                <a:srgbClr val="000000"/>
              </a:buClr>
              <a:buSzPts val="1200"/>
              <a:buFont typeface="Arial"/>
              <a:buNone/>
            </a:pPr>
            <a:r>
              <a:rPr lang="en-US"/>
              <a:t>3. She _____ running. (start, starts)</a:t>
            </a:r>
            <a:endParaRPr/>
          </a:p>
          <a:p>
            <a:pPr indent="0" lvl="1" marL="457200" rtl="0" algn="l">
              <a:lnSpc>
                <a:spcPct val="100000"/>
              </a:lnSpc>
              <a:spcBef>
                <a:spcPts val="0"/>
              </a:spcBef>
              <a:spcAft>
                <a:spcPts val="0"/>
              </a:spcAft>
              <a:buClr>
                <a:srgbClr val="000000"/>
              </a:buClr>
              <a:buSzPts val="1200"/>
              <a:buFont typeface="Arial"/>
              <a:buNone/>
            </a:pPr>
            <a:r>
              <a:rPr lang="en-US"/>
              <a:t>4. We _____ food to stay alive.</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sentences 1–3 one at a time and have students tell which present tense verb belongs in the blank.</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sentence 4 and ask students to think of a present tense verb to finish the sentence</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4.   </a:t>
            </a:r>
            <a:r>
              <a:rPr lang="en-US"/>
              <a:t>Provide more practice with present tense by having students complete Language and Conventions, p. 88, from the 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U2 W3</a:t>
            </a:r>
            <a:endParaRPr b="1" i="0" u="none" strike="noStrike">
              <a:solidFill>
                <a:srgbClr val="000000"/>
              </a:solidFill>
              <a:latin typeface="Calibri"/>
              <a:ea typeface="Calibri"/>
              <a:cs typeface="Calibri"/>
              <a:sym typeface="Calibri"/>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875" name="Google Shape;87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87" name="Google Shape;887;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2: What do living things need? Point out the Week 3 Question: How do we know what we need?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this week, they will learn about how we know what we need.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tell you what they see on pp. 90–91 of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heading and the sentence below it.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read each label and have students point to the picture of each item. Use the following questions to prompt discussion:</a:t>
            </a:r>
            <a:endParaRPr/>
          </a:p>
          <a:p>
            <a:pPr indent="0" lvl="1" marL="495300" rtl="0" algn="l">
              <a:lnSpc>
                <a:spcPct val="100000"/>
              </a:lnSpc>
              <a:spcBef>
                <a:spcPts val="0"/>
              </a:spcBef>
              <a:spcAft>
                <a:spcPts val="0"/>
              </a:spcAft>
              <a:buClr>
                <a:srgbClr val="000000"/>
              </a:buClr>
              <a:buSzPts val="1200"/>
              <a:buFont typeface="Calibri"/>
              <a:buNone/>
            </a:pPr>
            <a:r>
              <a:rPr lang="en-US"/>
              <a:t>• What foods do you see on the plate?</a:t>
            </a:r>
            <a:endParaRPr/>
          </a:p>
          <a:p>
            <a:pPr indent="0" lvl="1" marL="495300" rtl="0" algn="l">
              <a:lnSpc>
                <a:spcPct val="100000"/>
              </a:lnSpc>
              <a:spcBef>
                <a:spcPts val="0"/>
              </a:spcBef>
              <a:spcAft>
                <a:spcPts val="0"/>
              </a:spcAft>
              <a:buClr>
                <a:srgbClr val="000000"/>
              </a:buClr>
              <a:buSzPts val="1200"/>
              <a:buFont typeface="Calibri"/>
              <a:buNone/>
            </a:pPr>
            <a:r>
              <a:rPr lang="en-US"/>
              <a:t>• Green beans are a vegetable. What are some other vegetables?</a:t>
            </a:r>
            <a:endParaRPr/>
          </a:p>
          <a:p>
            <a:pPr indent="0" lvl="1" marL="495300" rtl="0" algn="l">
              <a:lnSpc>
                <a:spcPct val="100000"/>
              </a:lnSpc>
              <a:spcBef>
                <a:spcPts val="0"/>
              </a:spcBef>
              <a:spcAft>
                <a:spcPts val="0"/>
              </a:spcAft>
              <a:buClr>
                <a:srgbClr val="000000"/>
              </a:buClr>
              <a:buSzPts val="1200"/>
              <a:buFont typeface="Calibri"/>
              <a:buNone/>
            </a:pPr>
            <a:r>
              <a:rPr lang="en-US"/>
              <a:t>• Meat is a protein. What are some other proteins?</a:t>
            </a:r>
            <a:endParaRPr/>
          </a:p>
          <a:p>
            <a:pPr indent="0" lvl="1" marL="495300" rtl="0" algn="l">
              <a:lnSpc>
                <a:spcPct val="100000"/>
              </a:lnSpc>
              <a:spcBef>
                <a:spcPts val="0"/>
              </a:spcBef>
              <a:spcAft>
                <a:spcPts val="0"/>
              </a:spcAft>
              <a:buClr>
                <a:srgbClr val="000000"/>
              </a:buClr>
              <a:buSzPts val="1200"/>
              <a:buFont typeface="Calibri"/>
              <a:buNone/>
            </a:pPr>
            <a:r>
              <a:rPr lang="en-US"/>
              <a:t>• An apple is a fruit. What are some other fruits?</a:t>
            </a:r>
            <a:endParaRPr/>
          </a:p>
          <a:p>
            <a:pPr indent="0" lvl="1" marL="495300" rtl="0" algn="l">
              <a:lnSpc>
                <a:spcPct val="100000"/>
              </a:lnSpc>
              <a:spcBef>
                <a:spcPts val="0"/>
              </a:spcBef>
              <a:spcAft>
                <a:spcPts val="0"/>
              </a:spcAft>
              <a:buClr>
                <a:srgbClr val="000000"/>
              </a:buClr>
              <a:buSzPts val="1200"/>
              <a:buFont typeface="Calibri"/>
              <a:buNone/>
            </a:pPr>
            <a:r>
              <a:rPr lang="en-US"/>
              <a:t>• What foods should we eat to stay healthy?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words in the box on p. 91 of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Have students interact with the text and photos on pp. 90–91 by writing the correct word next to each picture on p. 91.</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Week 3 Question: How do we know what we need?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Discuss the question with them and explain that they will read more about what people and animals need to live.</a:t>
            </a:r>
            <a:endParaRPr/>
          </a:p>
        </p:txBody>
      </p:sp>
      <p:sp>
        <p:nvSpPr>
          <p:cNvPr id="154" name="Google Shape;15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latin typeface="Calibri"/>
                <a:ea typeface="Calibri"/>
                <a:cs typeface="Calibri"/>
                <a:sym typeface="Calibri"/>
              </a:rPr>
              <a:t>Tell students that they will listen to you read a story. Tell students that a story that is made up is called fiction.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latin typeface="Calibri"/>
                <a:ea typeface="Calibri"/>
                <a:cs typeface="Calibri"/>
                <a:sym typeface="Calibri"/>
              </a:rPr>
              <a:t>There are many different kinds of fiction, or stories. Listening to stories can be fun. Have students listen as you read aloud the story “Pedro and Maria’s Camping Adventure.”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latin typeface="Calibri"/>
                <a:ea typeface="Calibri"/>
                <a:cs typeface="Calibri"/>
                <a:sym typeface="Calibri"/>
              </a:rPr>
              <a:t>Tell students to be active listeners by looking at you and thinking about what you are saying as you read aloud.</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latin typeface="Calibri"/>
                <a:ea typeface="Calibri"/>
                <a:cs typeface="Calibri"/>
                <a:sym typeface="Calibri"/>
              </a:rPr>
              <a:t>Read: the entire text aloud without stopping for the Think Aloud callouts.</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Reread: the text aloud, pausing to model Think Aloud strategies related to the genre.</a:t>
            </a:r>
            <a:endParaRPr/>
          </a:p>
        </p:txBody>
      </p:sp>
      <p:sp>
        <p:nvSpPr>
          <p:cNvPr id="167" name="Google Shape;16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 Tell students that they will talk about fiction texts, or stories. Explain that fiction is a story that is made up.</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Fiction texts, or stories, have settings. </a:t>
            </a:r>
            <a:r>
              <a:rPr b="0" i="1" lang="en-US" u="none" strike="noStrike">
                <a:solidFill>
                  <a:srgbClr val="000000"/>
                </a:solidFill>
                <a:latin typeface="Calibri"/>
                <a:ea typeface="Calibri"/>
                <a:cs typeface="Calibri"/>
                <a:sym typeface="Calibri"/>
              </a:rPr>
              <a:t>A setting includes where the  story takes place. It also includes when the story takes place.</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Fiction texts, or stories, have characters. </a:t>
            </a:r>
            <a:r>
              <a:rPr b="0" i="1" lang="en-US" u="none" strike="noStrike">
                <a:solidFill>
                  <a:srgbClr val="000000"/>
                </a:solidFill>
                <a:latin typeface="Calibri"/>
                <a:ea typeface="Calibri"/>
                <a:cs typeface="Calibri"/>
                <a:sym typeface="Calibri"/>
              </a:rPr>
              <a:t>Characters are the people or animals that are in a story.</a:t>
            </a:r>
            <a:endParaRPr/>
          </a:p>
          <a:p>
            <a:pPr indent="0" lvl="1" marL="457200" rtl="0" algn="l">
              <a:lnSpc>
                <a:spcPct val="100000"/>
              </a:lnSpc>
              <a:spcBef>
                <a:spcPts val="0"/>
              </a:spcBef>
              <a:spcAft>
                <a:spcPts val="0"/>
              </a:spcAft>
              <a:buClr>
                <a:srgbClr val="000000"/>
              </a:buClr>
              <a:buSzPts val="1200"/>
              <a:buFont typeface="Arial"/>
              <a:buNone/>
            </a:pPr>
            <a:r>
              <a:rPr b="0" i="0" lang="en-US" u="none" strike="noStrike">
                <a:solidFill>
                  <a:srgbClr val="000000"/>
                </a:solidFill>
                <a:latin typeface="Calibri"/>
                <a:ea typeface="Calibri"/>
                <a:cs typeface="Calibri"/>
                <a:sym typeface="Calibri"/>
              </a:rPr>
              <a:t>• Fiction texts, or stories, have plots, or events. </a:t>
            </a:r>
            <a:r>
              <a:rPr b="0" i="1" lang="en-US" u="none" strike="noStrike">
                <a:solidFill>
                  <a:srgbClr val="000000"/>
                </a:solidFill>
                <a:latin typeface="Calibri"/>
                <a:ea typeface="Calibri"/>
                <a:cs typeface="Calibri"/>
                <a:sym typeface="Calibri"/>
              </a:rPr>
              <a:t>A plot, or set of events, is what happens in a story.</a:t>
            </a:r>
            <a:endParaRPr b="0" i="0" u="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 Read aloud the model fiction story on p. 104 in the Student Interactive. Model for students the elements of fiction. </a:t>
            </a:r>
            <a:r>
              <a:rPr b="0" i="1" lang="en-US" u="none" strike="noStrike">
                <a:solidFill>
                  <a:srgbClr val="000000"/>
                </a:solidFill>
                <a:latin typeface="Calibri"/>
                <a:ea typeface="Calibri"/>
                <a:cs typeface="Calibri"/>
                <a:sym typeface="Calibri"/>
              </a:rPr>
              <a:t>The setting of fiction, or a story, tells where the story is happening. It also tells when. In this story, the setting is at the family table, and it is dinnertime. Characters are the people or animals that are in a story. The characters in the story on page 104 are the family members. A plot is what happens in a story. A plot has events. In this story, the first thing that happens is that the family eats ham. Then they drink water. Last, the family feels full. This little story is fiction. It is a story that is made up, and it has a setting, characters, and plot events. </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Read the Anchor Chart together on p. 105.</a:t>
            </a:r>
            <a:endParaRPr/>
          </a:p>
          <a:p>
            <a:pPr indent="-228600" lvl="0" marL="228600" rtl="0" algn="l">
              <a:lnSpc>
                <a:spcPct val="100000"/>
              </a:lnSpc>
              <a:spcBef>
                <a:spcPts val="0"/>
              </a:spcBef>
              <a:spcAft>
                <a:spcPts val="0"/>
              </a:spcAft>
              <a:buClr>
                <a:srgbClr val="000000"/>
              </a:buClr>
              <a:buSzPts val="1200"/>
              <a:buFont typeface="Arial"/>
              <a:buAutoNum type="arabicPeriod"/>
            </a:pPr>
            <a:r>
              <a:rPr b="0" i="0" lang="en-US" u="none" strike="noStrike">
                <a:solidFill>
                  <a:srgbClr val="000000"/>
                </a:solidFill>
                <a:latin typeface="Calibri"/>
                <a:ea typeface="Calibri"/>
                <a:cs typeface="Calibri"/>
                <a:sym typeface="Calibri"/>
              </a:rPr>
              <a:t>Read the Anchor Chart on page. 105 in the Student Interactive together. </a:t>
            </a:r>
            <a:r>
              <a:rPr b="1" i="0" lang="en-US" u="none" strike="noStrike">
                <a:solidFill>
                  <a:srgbClr val="000000"/>
                </a:solidFill>
                <a:latin typeface="Calibri"/>
                <a:ea typeface="Calibri"/>
                <a:cs typeface="Calibri"/>
                <a:sym typeface="Calibri"/>
              </a:rPr>
              <a:t>Editable Anchor Chart Click Path: Table of Contents -&gt; Reading Anchor Charts -&gt; Unit 2 Week 3: Informational Text Editable Reading Anchor Chart</a:t>
            </a:r>
            <a:endParaRPr b="1" i="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78" name="Google Shape;17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8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 name="Google Shape;27;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5"/>
          <p:cNvSpPr/>
          <p:nvPr>
            <p:ph idx="2" type="pic"/>
          </p:nvPr>
        </p:nvSpPr>
        <p:spPr>
          <a:xfrm>
            <a:off x="5183188" y="987425"/>
            <a:ext cx="6172200" cy="4873625"/>
          </a:xfrm>
          <a:prstGeom prst="rect">
            <a:avLst/>
          </a:prstGeom>
          <a:noFill/>
          <a:ln>
            <a:noFill/>
          </a:ln>
        </p:spPr>
      </p:sp>
      <p:sp>
        <p:nvSpPr>
          <p:cNvPr id="68" name="Google Shape;68;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8.png"/><Relationship Id="rId7"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3.png"/><Relationship Id="rId7"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0.png"/><Relationship Id="rId7"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9.png"/><Relationship Id="rId7"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45.png"/><Relationship Id="rId8"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4.png"/><Relationship Id="rId7"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6.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65.png"/><Relationship Id="rId8"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4.png"/><Relationship Id="rId7"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212021" y="4976680"/>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A picture containing clock&#10;&#10;Description automatically generated" id="192" name="Google Shape;192;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3" name="Google Shape;193;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4" name="Google Shape;194;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5" name="Google Shape;195;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6" name="Google Shape;196;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104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98" name="Google Shape;198;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199" name="Google Shape;199;p13"/>
          <p:cNvSpPr txBox="1"/>
          <p:nvPr/>
        </p:nvSpPr>
        <p:spPr>
          <a:xfrm>
            <a:off x="6434350" y="3175775"/>
            <a:ext cx="4932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Tell </a:t>
            </a:r>
            <a:r>
              <a:rPr b="0" i="0" lang="en-US" sz="3200" u="none" cap="none" strike="noStrike">
                <a:solidFill>
                  <a:schemeClr val="dk1"/>
                </a:solidFill>
                <a:latin typeface="Century Gothic"/>
                <a:ea typeface="Century Gothic"/>
                <a:cs typeface="Century Gothic"/>
                <a:sym typeface="Century Gothic"/>
              </a:rPr>
              <a:t>how this story is different from an informational text about what people need.</a:t>
            </a:r>
            <a:endParaRPr b="0" i="0" sz="3200" u="none" cap="none" strike="noStrike">
              <a:solidFill>
                <a:schemeClr val="dk1"/>
              </a:solidFill>
              <a:latin typeface="Century Gothic"/>
              <a:ea typeface="Century Gothic"/>
              <a:cs typeface="Century Gothic"/>
              <a:sym typeface="Century Gothic"/>
            </a:endParaRPr>
          </a:p>
        </p:txBody>
      </p:sp>
      <p:pic>
        <p:nvPicPr>
          <p:cNvPr id="200" name="Google Shape;200;p13"/>
          <p:cNvPicPr preferRelativeResize="0"/>
          <p:nvPr/>
        </p:nvPicPr>
        <p:blipFill rotWithShape="1">
          <a:blip r:embed="rId7">
            <a:alphaModFix/>
          </a:blip>
          <a:srcRect b="0" l="0" r="0" t="0"/>
          <a:stretch/>
        </p:blipFill>
        <p:spPr>
          <a:xfrm>
            <a:off x="819040" y="1426119"/>
            <a:ext cx="4938612" cy="44091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121</a:t>
            </a:r>
            <a:endParaRPr b="0" i="0" sz="1400" u="none" cap="none" strike="noStrike">
              <a:solidFill>
                <a:srgbClr val="000000"/>
              </a:solidFill>
              <a:latin typeface="Century Gothic"/>
              <a:ea typeface="Century Gothic"/>
              <a:cs typeface="Century Gothic"/>
              <a:sym typeface="Century Gothic"/>
            </a:endParaRPr>
          </a:p>
        </p:txBody>
      </p:sp>
      <p:pic>
        <p:nvPicPr>
          <p:cNvPr id="212" name="Google Shape;212;p14"/>
          <p:cNvPicPr preferRelativeResize="0"/>
          <p:nvPr/>
        </p:nvPicPr>
        <p:blipFill rotWithShape="1">
          <a:blip r:embed="rId6">
            <a:alphaModFix/>
          </a:blip>
          <a:srcRect b="0" l="0" r="0" t="0"/>
          <a:stretch/>
        </p:blipFill>
        <p:spPr>
          <a:xfrm>
            <a:off x="1440925" y="1434225"/>
            <a:ext cx="5815799" cy="4769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3" name="Google Shape;213;p14"/>
          <p:cNvSpPr txBox="1"/>
          <p:nvPr/>
        </p:nvSpPr>
        <p:spPr>
          <a:xfrm>
            <a:off x="8017299" y="2582525"/>
            <a:ext cx="3821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a:t>
            </a:r>
            <a:r>
              <a:rPr lang="en-US" sz="3200">
                <a:solidFill>
                  <a:schemeClr val="dk1"/>
                </a:solidFill>
                <a:latin typeface="Century Gothic"/>
                <a:ea typeface="Century Gothic"/>
                <a:cs typeface="Century Gothic"/>
                <a:sym typeface="Century Gothic"/>
              </a:rPr>
              <a:t>1</a:t>
            </a:r>
            <a:r>
              <a:rPr b="0" i="0" lang="en-US" sz="3200" u="none" cap="none" strike="noStrike">
                <a:solidFill>
                  <a:schemeClr val="dk1"/>
                </a:solidFill>
                <a:latin typeface="Century Gothic"/>
                <a:ea typeface="Century Gothic"/>
                <a:cs typeface="Century Gothic"/>
                <a:sym typeface="Century Gothic"/>
              </a:rPr>
              <a:t>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24" name="Google Shape;224;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25" name="Google Shape;225;p15"/>
          <p:cNvPicPr preferRelativeResize="0"/>
          <p:nvPr/>
        </p:nvPicPr>
        <p:blipFill rotWithShape="1">
          <a:blip r:embed="rId7">
            <a:alphaModFix/>
          </a:blip>
          <a:srcRect b="0" l="0" r="0" t="0"/>
          <a:stretch/>
        </p:blipFill>
        <p:spPr>
          <a:xfrm>
            <a:off x="1785125" y="1770833"/>
            <a:ext cx="1632725" cy="1840534"/>
          </a:xfrm>
          <a:prstGeom prst="rect">
            <a:avLst/>
          </a:prstGeom>
          <a:noFill/>
          <a:ln>
            <a:noFill/>
          </a:ln>
        </p:spPr>
      </p:pic>
      <p:pic>
        <p:nvPicPr>
          <p:cNvPr id="226" name="Google Shape;226;p15"/>
          <p:cNvPicPr preferRelativeResize="0"/>
          <p:nvPr/>
        </p:nvPicPr>
        <p:blipFill rotWithShape="1">
          <a:blip r:embed="rId8">
            <a:alphaModFix/>
          </a:blip>
          <a:srcRect b="0" l="0" r="0" t="0"/>
          <a:stretch/>
        </p:blipFill>
        <p:spPr>
          <a:xfrm>
            <a:off x="1981054" y="3933476"/>
            <a:ext cx="1240871" cy="1798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A picture containing clock&#10;&#10;Description automatically generated" id="232" name="Google Shape;232;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3" name="Google Shape;233;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4" name="Google Shape;234;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5" name="Google Shape;235;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6" name="Google Shape;236;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List</a:t>
            </a:r>
            <a:r>
              <a:rPr b="0" i="0" lang="en-US" sz="4000" u="none" cap="none" strike="noStrike">
                <a:solidFill>
                  <a:schemeClr val="lt1"/>
                </a:solidFill>
                <a:latin typeface="Century Gothic"/>
                <a:ea typeface="Century Gothic"/>
                <a:cs typeface="Century Gothic"/>
                <a:sym typeface="Century Gothic"/>
              </a:rPr>
              <a:t> Book</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238" name="Google Shape;238;p16"/>
          <p:cNvSpPr txBox="1"/>
          <p:nvPr/>
        </p:nvSpPr>
        <p:spPr>
          <a:xfrm>
            <a:off x="7736674" y="2564975"/>
            <a:ext cx="3821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239" name="Google Shape;239;p16"/>
          <p:cNvPicPr preferRelativeResize="0"/>
          <p:nvPr/>
        </p:nvPicPr>
        <p:blipFill rotWithShape="1">
          <a:blip r:embed="rId6">
            <a:alphaModFix/>
          </a:blip>
          <a:srcRect b="0" l="0" r="0" t="0"/>
          <a:stretch/>
        </p:blipFill>
        <p:spPr>
          <a:xfrm>
            <a:off x="819040" y="1297873"/>
            <a:ext cx="5891359" cy="4860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picture containing clock&#10;&#10;Description automatically generated" id="245" name="Google Shape;245;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6" name="Google Shape;246;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7" name="Google Shape;247;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8" name="Google Shape;248;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9" name="Google Shape;249;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7"/>
          <p:cNvSpPr txBox="1"/>
          <p:nvPr/>
        </p:nvSpPr>
        <p:spPr>
          <a:xfrm>
            <a:off x="1075258" y="2146510"/>
            <a:ext cx="9390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list books.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graphics on each page.</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your draft by adding more details and graphics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51" name="Google Shape;251;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clock&#10;&#10;Description automatically generated" id="257" name="Google Shape;257;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8" name="Google Shape;258;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9" name="Google Shape;259;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0" name="Google Shape;260;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62" name="Google Shape;262;p19"/>
          <p:cNvSpPr txBox="1"/>
          <p:nvPr/>
        </p:nvSpPr>
        <p:spPr>
          <a:xfrm>
            <a:off x="843468" y="2062893"/>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The boy is big.</a:t>
            </a:r>
            <a:endParaRPr b="0" i="0" sz="4800" u="none" cap="none" strike="noStrike">
              <a:solidFill>
                <a:schemeClr val="accent1"/>
              </a:solidFill>
              <a:latin typeface="Century Gothic"/>
              <a:ea typeface="Century Gothic"/>
              <a:cs typeface="Century Gothic"/>
              <a:sym typeface="Century Gothic"/>
            </a:endParaRPr>
          </a:p>
        </p:txBody>
      </p:sp>
      <p:sp>
        <p:nvSpPr>
          <p:cNvPr id="263" name="Google Shape;263;p19"/>
          <p:cNvSpPr txBox="1"/>
          <p:nvPr/>
        </p:nvSpPr>
        <p:spPr>
          <a:xfrm>
            <a:off x="843467" y="3303318"/>
            <a:ext cx="10505063"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This is a good book. </a:t>
            </a:r>
            <a:endParaRPr b="0" i="0" sz="4800" u="none" cap="none" strike="noStrike">
              <a:solidFill>
                <a:srgbClr val="C55A11"/>
              </a:solidFill>
              <a:latin typeface="Century Gothic"/>
              <a:ea typeface="Century Gothic"/>
              <a:cs typeface="Century Gothic"/>
              <a:sym typeface="Century Gothic"/>
            </a:endParaRPr>
          </a:p>
        </p:txBody>
      </p:sp>
      <p:sp>
        <p:nvSpPr>
          <p:cNvPr id="264" name="Google Shape;264;p19"/>
          <p:cNvSpPr txBox="1"/>
          <p:nvPr/>
        </p:nvSpPr>
        <p:spPr>
          <a:xfrm>
            <a:off x="5542612" y="5073303"/>
            <a:ext cx="5879159"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finding adjectives.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 picture containing drawing, lamp&#10;&#10;Description automatically generated" id="269" name="Google Shape;269;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70" name="Google Shape;270;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71" name="Google Shape;271;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73" name="Google Shape;273;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74" name="Google Shape;274;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A picture containing clock&#10;&#10;Description automatically generated" id="280" name="Google Shape;280;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1" name="Google Shape;281;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2" name="Google Shape;282;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3" name="Google Shape;283;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4" name="Google Shape;284;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pic>
        <p:nvPicPr>
          <p:cNvPr id="286" name="Google Shape;286;p21"/>
          <p:cNvPicPr preferRelativeResize="0"/>
          <p:nvPr/>
        </p:nvPicPr>
        <p:blipFill rotWithShape="1">
          <a:blip r:embed="rId6">
            <a:alphaModFix/>
          </a:blip>
          <a:srcRect b="0" l="0" r="0" t="0"/>
          <a:stretch/>
        </p:blipFill>
        <p:spPr>
          <a:xfrm>
            <a:off x="4013070" y="1297873"/>
            <a:ext cx="3758126" cy="5091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87" name="Google Shape;287;p21"/>
          <p:cNvPicPr preferRelativeResize="0"/>
          <p:nvPr/>
        </p:nvPicPr>
        <p:blipFill rotWithShape="1">
          <a:blip r:embed="rId6">
            <a:alphaModFix/>
          </a:blip>
          <a:srcRect b="0" l="0" r="0" t="0"/>
          <a:stretch/>
        </p:blipFill>
        <p:spPr>
          <a:xfrm>
            <a:off x="4013070" y="1399240"/>
            <a:ext cx="3758126" cy="5091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clock&#10;&#10;Description automatically generated" id="293" name="Google Shape;293;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4" name="Google Shape;294;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5" name="Google Shape;295;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6" name="Google Shape;296;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298" name="Google Shape;298;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pic>
        <p:nvPicPr>
          <p:cNvPr id="299" name="Google Shape;299;p22"/>
          <p:cNvPicPr preferRelativeResize="0"/>
          <p:nvPr/>
        </p:nvPicPr>
        <p:blipFill rotWithShape="1">
          <a:blip r:embed="rId6">
            <a:alphaModFix/>
          </a:blip>
          <a:srcRect b="0" l="0" r="0" t="0"/>
          <a:stretch/>
        </p:blipFill>
        <p:spPr>
          <a:xfrm>
            <a:off x="1709325" y="1529601"/>
            <a:ext cx="5551250" cy="4750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00" name="Google Shape;300;p22"/>
          <p:cNvSpPr txBox="1"/>
          <p:nvPr/>
        </p:nvSpPr>
        <p:spPr>
          <a:xfrm>
            <a:off x="7736674" y="2564975"/>
            <a:ext cx="38217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94</a:t>
            </a:r>
            <a:r>
              <a:rPr b="0" i="0" lang="en-US" sz="3200" u="none" cap="none" strike="noStrike">
                <a:solidFill>
                  <a:schemeClr val="dk1"/>
                </a:solidFill>
                <a:latin typeface="Century Gothic"/>
                <a:ea typeface="Century Gothic"/>
                <a:cs typeface="Century Gothic"/>
                <a:sym typeface="Century Gothic"/>
              </a:rPr>
              <a:t>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descr="A picture containing clock&#10;&#10;Description automatically generated" id="306" name="Google Shape;306;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7" name="Google Shape;307;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8" name="Google Shape;308;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9" name="Google Shape;309;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0" name="Google Shape;310;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11" name="Google Shape;311;p23"/>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312" name="Google Shape;312;p23"/>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
        <p:nvSpPr>
          <p:cNvPr id="313" name="Google Shape;313;p23"/>
          <p:cNvSpPr txBox="1"/>
          <p:nvPr/>
        </p:nvSpPr>
        <p:spPr>
          <a:xfrm>
            <a:off x="753927"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g2772d180189_0_0"/>
          <p:cNvPicPr preferRelativeResize="0"/>
          <p:nvPr/>
        </p:nvPicPr>
        <p:blipFill rotWithShape="1">
          <a:blip r:embed="rId3">
            <a:alphaModFix/>
          </a:blip>
          <a:srcRect b="0" l="0" r="52260" t="0"/>
          <a:stretch/>
        </p:blipFill>
        <p:spPr>
          <a:xfrm>
            <a:off x="4305489" y="1536072"/>
            <a:ext cx="3157122" cy="903076"/>
          </a:xfrm>
          <a:prstGeom prst="rect">
            <a:avLst/>
          </a:prstGeom>
          <a:noFill/>
          <a:ln>
            <a:noFill/>
          </a:ln>
        </p:spPr>
      </p:pic>
      <p:sp>
        <p:nvSpPr>
          <p:cNvPr id="102" name="Google Shape;102;g2772d180189_0_0"/>
          <p:cNvSpPr txBox="1"/>
          <p:nvPr/>
        </p:nvSpPr>
        <p:spPr>
          <a:xfrm>
            <a:off x="1132955" y="3092001"/>
            <a:ext cx="9140700" cy="2905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 picture containing clock&#10;&#10;Description automatically generated" id="319" name="Google Shape;319;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0" name="Google Shape;320;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1" name="Google Shape;321;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2" name="Google Shape;322;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3" name="Google Shape;323;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24" name="Google Shape;324;p24"/>
          <p:cNvSpPr txBox="1"/>
          <p:nvPr/>
        </p:nvSpPr>
        <p:spPr>
          <a:xfrm>
            <a:off x="1119188" y="249638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food</a:t>
            </a:r>
            <a:endParaRPr b="0" i="0" sz="1400" u="none" cap="none" strike="noStrike">
              <a:solidFill>
                <a:srgbClr val="000000"/>
              </a:solidFill>
              <a:latin typeface="Century Gothic"/>
              <a:ea typeface="Century Gothic"/>
              <a:cs typeface="Century Gothic"/>
              <a:sym typeface="Century Gothic"/>
            </a:endParaRPr>
          </a:p>
        </p:txBody>
      </p:sp>
      <p:sp>
        <p:nvSpPr>
          <p:cNvPr id="325" name="Google Shape;325;p24"/>
          <p:cNvSpPr txBox="1"/>
          <p:nvPr/>
        </p:nvSpPr>
        <p:spPr>
          <a:xfrm>
            <a:off x="3432838" y="3707777"/>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shelter</a:t>
            </a:r>
            <a:endParaRPr b="0" i="0" sz="1400" u="none" cap="none" strike="noStrike">
              <a:solidFill>
                <a:srgbClr val="000000"/>
              </a:solidFill>
              <a:latin typeface="Century Gothic"/>
              <a:ea typeface="Century Gothic"/>
              <a:cs typeface="Century Gothic"/>
              <a:sym typeface="Century Gothic"/>
            </a:endParaRPr>
          </a:p>
        </p:txBody>
      </p:sp>
      <p:sp>
        <p:nvSpPr>
          <p:cNvPr id="326" name="Google Shape;326;p24"/>
          <p:cNvSpPr txBox="1"/>
          <p:nvPr/>
        </p:nvSpPr>
        <p:spPr>
          <a:xfrm>
            <a:off x="5967425" y="253525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water</a:t>
            </a:r>
            <a:endParaRPr b="0" i="0" sz="1400" u="none" cap="none" strike="noStrike">
              <a:solidFill>
                <a:srgbClr val="000000"/>
              </a:solidFill>
              <a:latin typeface="Century Gothic"/>
              <a:ea typeface="Century Gothic"/>
              <a:cs typeface="Century Gothic"/>
              <a:sym typeface="Century Gothic"/>
            </a:endParaRPr>
          </a:p>
        </p:txBody>
      </p:sp>
      <p:sp>
        <p:nvSpPr>
          <p:cNvPr id="327" name="Google Shape;32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A picture containing clock&#10;&#10;Description automatically generated" id="333" name="Google Shape;333;g25f0c73ea42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34" name="Google Shape;334;g25f0c73ea42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35" name="Google Shape;335;g25f0c73ea42_0_0"/>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336" name="Google Shape;336;g25f0c73ea42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37" name="Google Shape;337;g25f0c73ea42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Print Awareness</a:t>
            </a:r>
            <a:endParaRPr b="0" i="0" sz="1400" u="none" cap="none" strike="noStrike">
              <a:solidFill>
                <a:srgbClr val="000000"/>
              </a:solidFill>
              <a:latin typeface="Century Gothic"/>
              <a:ea typeface="Century Gothic"/>
              <a:cs typeface="Century Gothic"/>
              <a:sym typeface="Century Gothic"/>
            </a:endParaRPr>
          </a:p>
        </p:txBody>
      </p:sp>
      <p:pic>
        <p:nvPicPr>
          <p:cNvPr id="338" name="Google Shape;338;g25f0c73ea42_0_0"/>
          <p:cNvPicPr preferRelativeResize="0"/>
          <p:nvPr/>
        </p:nvPicPr>
        <p:blipFill rotWithShape="1">
          <a:blip r:embed="rId6">
            <a:alphaModFix/>
          </a:blip>
          <a:srcRect b="0" l="0" r="0" t="0"/>
          <a:stretch/>
        </p:blipFill>
        <p:spPr>
          <a:xfrm>
            <a:off x="3056914" y="1562514"/>
            <a:ext cx="5666681" cy="4641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9" name="Google Shape;339;g25f0c73ea42_0_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A picture containing clock&#10;&#10;Description automatically generated" id="345" name="Google Shape;345;g25f0c73ea42_0_1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346" name="Google Shape;346;g25f0c73ea42_0_1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347" name="Google Shape;347;g25f0c73ea42_0_11"/>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348" name="Google Shape;348;g25f0c73ea42_0_1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349" name="Google Shape;349;g25f0c73ea42_0_1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50" name="Google Shape;350;g25f0c73ea42_0_11"/>
          <p:cNvPicPr preferRelativeResize="0"/>
          <p:nvPr/>
        </p:nvPicPr>
        <p:blipFill rotWithShape="1">
          <a:blip r:embed="rId6">
            <a:alphaModFix/>
          </a:blip>
          <a:srcRect b="0" l="0" r="0" t="0"/>
          <a:stretch/>
        </p:blipFill>
        <p:spPr>
          <a:xfrm>
            <a:off x="6193766" y="1739801"/>
            <a:ext cx="4564809" cy="37391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1" name="Google Shape;351;g25f0c73ea42_0_1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a:t>
            </a:r>
            <a:r>
              <a:rPr b="1" lang="en-US" sz="2400">
                <a:solidFill>
                  <a:schemeClr val="lt1"/>
                </a:solidFill>
                <a:latin typeface="Century Gothic"/>
                <a:ea typeface="Century Gothic"/>
                <a:cs typeface="Century Gothic"/>
                <a:sym typeface="Century Gothic"/>
              </a:rPr>
              <a:t>6</a:t>
            </a:r>
            <a:endParaRPr b="0" i="0" sz="1400" u="none" cap="none" strike="noStrike">
              <a:solidFill>
                <a:srgbClr val="000000"/>
              </a:solidFill>
              <a:latin typeface="Century Gothic"/>
              <a:ea typeface="Century Gothic"/>
              <a:cs typeface="Century Gothic"/>
              <a:sym typeface="Century Gothic"/>
            </a:endParaRPr>
          </a:p>
        </p:txBody>
      </p:sp>
      <p:pic>
        <p:nvPicPr>
          <p:cNvPr id="352" name="Google Shape;352;g25f0c73ea42_0_11"/>
          <p:cNvPicPr preferRelativeResize="0"/>
          <p:nvPr/>
        </p:nvPicPr>
        <p:blipFill rotWithShape="1">
          <a:blip r:embed="rId7">
            <a:alphaModFix/>
          </a:blip>
          <a:srcRect b="465" l="0" r="0" t="455"/>
          <a:stretch/>
        </p:blipFill>
        <p:spPr>
          <a:xfrm>
            <a:off x="1203324" y="1739801"/>
            <a:ext cx="4564809" cy="3739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A picture containing clock&#10;&#10;Description automatically generated" id="358" name="Google Shape;358;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9" name="Google Shape;359;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0" name="Google Shape;360;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1" name="Google Shape;361;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2" name="Google Shape;362;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Do We Need This</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363" name="Google Shape;363;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108,109</a:t>
            </a:r>
            <a:endParaRPr b="0" i="0" sz="1400" u="none" cap="none" strike="noStrike">
              <a:solidFill>
                <a:srgbClr val="000000"/>
              </a:solidFill>
              <a:latin typeface="Century Gothic"/>
              <a:ea typeface="Century Gothic"/>
              <a:cs typeface="Century Gothic"/>
              <a:sym typeface="Century Gothic"/>
            </a:endParaRPr>
          </a:p>
        </p:txBody>
      </p:sp>
      <p:pic>
        <p:nvPicPr>
          <p:cNvPr id="364" name="Google Shape;364;p28"/>
          <p:cNvPicPr preferRelativeResize="0"/>
          <p:nvPr/>
        </p:nvPicPr>
        <p:blipFill rotWithShape="1">
          <a:blip r:embed="rId6">
            <a:alphaModFix/>
          </a:blip>
          <a:srcRect b="0" l="0" r="0" t="0"/>
          <a:stretch/>
        </p:blipFill>
        <p:spPr>
          <a:xfrm>
            <a:off x="2954222" y="1760413"/>
            <a:ext cx="8673919" cy="35281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65" name="Google Shape;365;p28"/>
          <p:cNvPicPr preferRelativeResize="0"/>
          <p:nvPr/>
        </p:nvPicPr>
        <p:blipFill rotWithShape="1">
          <a:blip r:embed="rId7">
            <a:alphaModFix/>
          </a:blip>
          <a:srcRect b="0" l="0" r="0" t="0"/>
          <a:stretch/>
        </p:blipFill>
        <p:spPr>
          <a:xfrm>
            <a:off x="-141857" y="2446644"/>
            <a:ext cx="3237018" cy="2343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A picture containing clock&#10;&#10;Description automatically generated" id="371" name="Google Shape;371;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2" name="Google Shape;372;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3" name="Google Shape;373;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4" name="Google Shape;374;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5" name="Google Shape;375;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Do We Need This</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376" name="Google Shape;376;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110,111</a:t>
            </a:r>
            <a:endParaRPr b="0" i="0" sz="1400" u="none" cap="none" strike="noStrike">
              <a:solidFill>
                <a:srgbClr val="000000"/>
              </a:solidFill>
              <a:latin typeface="Century Gothic"/>
              <a:ea typeface="Century Gothic"/>
              <a:cs typeface="Century Gothic"/>
              <a:sym typeface="Century Gothic"/>
            </a:endParaRPr>
          </a:p>
        </p:txBody>
      </p:sp>
      <p:pic>
        <p:nvPicPr>
          <p:cNvPr id="377" name="Google Shape;377;p29"/>
          <p:cNvPicPr preferRelativeResize="0"/>
          <p:nvPr/>
        </p:nvPicPr>
        <p:blipFill rotWithShape="1">
          <a:blip r:embed="rId6">
            <a:alphaModFix/>
          </a:blip>
          <a:srcRect b="0" l="0" r="0" t="0"/>
          <a:stretch/>
        </p:blipFill>
        <p:spPr>
          <a:xfrm>
            <a:off x="846024" y="1550899"/>
            <a:ext cx="10343539" cy="42331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Do We Need This</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388" name="Google Shape;388;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112,113</a:t>
            </a:r>
            <a:endParaRPr b="0" i="0" sz="1400" u="none" cap="none" strike="noStrike">
              <a:solidFill>
                <a:srgbClr val="000000"/>
              </a:solidFill>
              <a:latin typeface="Century Gothic"/>
              <a:ea typeface="Century Gothic"/>
              <a:cs typeface="Century Gothic"/>
              <a:sym typeface="Century Gothic"/>
            </a:endParaRPr>
          </a:p>
        </p:txBody>
      </p:sp>
      <p:pic>
        <p:nvPicPr>
          <p:cNvPr id="389" name="Google Shape;389;p30"/>
          <p:cNvPicPr preferRelativeResize="0"/>
          <p:nvPr/>
        </p:nvPicPr>
        <p:blipFill rotWithShape="1">
          <a:blip r:embed="rId6">
            <a:alphaModFix/>
          </a:blip>
          <a:srcRect b="0" l="0" r="0" t="0"/>
          <a:stretch/>
        </p:blipFill>
        <p:spPr>
          <a:xfrm>
            <a:off x="2893277" y="1638872"/>
            <a:ext cx="8894616" cy="35802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0" name="Google Shape;390;p30"/>
          <p:cNvPicPr preferRelativeResize="0"/>
          <p:nvPr/>
        </p:nvPicPr>
        <p:blipFill rotWithShape="1">
          <a:blip r:embed="rId7">
            <a:alphaModFix/>
          </a:blip>
          <a:srcRect b="0" l="0" r="0" t="0"/>
          <a:stretch/>
        </p:blipFill>
        <p:spPr>
          <a:xfrm>
            <a:off x="-141857" y="2446644"/>
            <a:ext cx="3237018" cy="2343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icture containing clock&#10;&#10;Description automatically generated" id="396" name="Google Shape;396;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7" name="Google Shape;397;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8" name="Google Shape;398;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9" name="Google Shape;399;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0" name="Google Shape;400;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Do We Need This</a:t>
            </a:r>
            <a:r>
              <a:rPr b="0" i="0" lang="en-US" sz="4000" u="none" cap="none" strike="noStrike">
                <a:solidFill>
                  <a:schemeClr val="lt1"/>
                </a:solidFill>
                <a:latin typeface="Arial"/>
                <a:ea typeface="Arial"/>
                <a:cs typeface="Arial"/>
                <a:sym typeface="Arial"/>
              </a:rPr>
              <a:t>?</a:t>
            </a:r>
            <a:endParaRPr b="0" i="0" sz="1400" u="none" cap="none" strike="noStrike">
              <a:solidFill>
                <a:srgbClr val="000000"/>
              </a:solidFill>
              <a:latin typeface="Century Gothic"/>
              <a:ea typeface="Century Gothic"/>
              <a:cs typeface="Century Gothic"/>
              <a:sym typeface="Century Gothic"/>
            </a:endParaRPr>
          </a:p>
        </p:txBody>
      </p:sp>
      <p:sp>
        <p:nvSpPr>
          <p:cNvPr id="401" name="Google Shape;401;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114,115</a:t>
            </a:r>
            <a:endParaRPr b="0" i="0" sz="1400" u="none" cap="none" strike="noStrike">
              <a:solidFill>
                <a:srgbClr val="000000"/>
              </a:solidFill>
              <a:latin typeface="Century Gothic"/>
              <a:ea typeface="Century Gothic"/>
              <a:cs typeface="Century Gothic"/>
              <a:sym typeface="Century Gothic"/>
            </a:endParaRPr>
          </a:p>
        </p:txBody>
      </p:sp>
      <p:pic>
        <p:nvPicPr>
          <p:cNvPr id="402" name="Google Shape;402;p31"/>
          <p:cNvPicPr preferRelativeResize="0"/>
          <p:nvPr/>
        </p:nvPicPr>
        <p:blipFill rotWithShape="1">
          <a:blip r:embed="rId6">
            <a:alphaModFix/>
          </a:blip>
          <a:srcRect b="0" l="0" r="0" t="0"/>
          <a:stretch/>
        </p:blipFill>
        <p:spPr>
          <a:xfrm>
            <a:off x="602292" y="1767880"/>
            <a:ext cx="10386532" cy="42236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A picture containing clock&#10;&#10;Description automatically generated" id="408" name="Google Shape;40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9" name="Google Shape;40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0" name="Google Shape;41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1" name="Google Shape;41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2" name="Google Shape;41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13" name="Google Shape;413;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a:t>
            </a:r>
            <a:endParaRPr b="0" i="0" sz="1400" u="none" cap="none" strike="noStrike">
              <a:solidFill>
                <a:srgbClr val="000000"/>
              </a:solidFill>
              <a:latin typeface="Century Gothic"/>
              <a:ea typeface="Century Gothic"/>
              <a:cs typeface="Century Gothic"/>
              <a:sym typeface="Century Gothic"/>
            </a:endParaRPr>
          </a:p>
        </p:txBody>
      </p:sp>
      <p:sp>
        <p:nvSpPr>
          <p:cNvPr id="414" name="Google Shape;414;p33"/>
          <p:cNvSpPr txBox="1"/>
          <p:nvPr/>
        </p:nvSpPr>
        <p:spPr>
          <a:xfrm>
            <a:off x="7766601" y="2644200"/>
            <a:ext cx="3894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116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15" name="Google Shape;415;p33"/>
          <p:cNvPicPr preferRelativeResize="0"/>
          <p:nvPr/>
        </p:nvPicPr>
        <p:blipFill rotWithShape="1">
          <a:blip r:embed="rId6">
            <a:alphaModFix/>
          </a:blip>
          <a:srcRect b="0" l="0" r="0" t="0"/>
          <a:stretch/>
        </p:blipFill>
        <p:spPr>
          <a:xfrm>
            <a:off x="1143848" y="1182193"/>
            <a:ext cx="6021788" cy="50144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2" name="Google Shape;42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3" name="Google Shape;42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4" name="Google Shape;42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117</a:t>
            </a:r>
            <a:endParaRPr b="0" i="0" sz="1400" u="none" cap="none" strike="noStrike">
              <a:solidFill>
                <a:srgbClr val="000000"/>
              </a:solidFill>
              <a:latin typeface="Arial"/>
              <a:ea typeface="Arial"/>
              <a:cs typeface="Arial"/>
              <a:sym typeface="Arial"/>
            </a:endParaRPr>
          </a:p>
        </p:txBody>
      </p:sp>
      <p:sp>
        <p:nvSpPr>
          <p:cNvPr id="427" name="Google Shape;427;p34"/>
          <p:cNvSpPr txBox="1"/>
          <p:nvPr/>
        </p:nvSpPr>
        <p:spPr>
          <a:xfrm>
            <a:off x="1199813" y="1858950"/>
            <a:ext cx="8685600" cy="3140100"/>
          </a:xfrm>
          <a:prstGeom prst="rect">
            <a:avLst/>
          </a:prstGeom>
          <a:noFill/>
          <a:ln>
            <a:noFill/>
          </a:ln>
        </p:spPr>
        <p:txBody>
          <a:bodyPr anchorCtr="0" anchor="t" bIns="91425" lIns="91425" spcFirstLastPara="1" rIns="91425" wrap="square" tIns="91425">
            <a:spAutoFit/>
          </a:bodyPr>
          <a:lstStyle/>
          <a:p>
            <a:pPr indent="-431800" lvl="0" marL="45720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What lesson does Mia learn</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Why do you think the author wrote this text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200" u="none" cap="none" strike="noStrike">
              <a:solidFill>
                <a:srgbClr val="000000"/>
              </a:solidFill>
              <a:latin typeface="Calibri"/>
              <a:ea typeface="Calibri"/>
              <a:cs typeface="Calibri"/>
              <a:sym typeface="Calibri"/>
            </a:endParaRPr>
          </a:p>
          <a:p>
            <a:pPr indent="-431800" lvl="0" marL="457200" marR="0" rtl="0" algn="l">
              <a:lnSpc>
                <a:spcPct val="100000"/>
              </a:lnSpc>
              <a:spcBef>
                <a:spcPts val="0"/>
              </a:spcBef>
              <a:spcAft>
                <a:spcPts val="0"/>
              </a:spcAft>
              <a:buClr>
                <a:srgbClr val="000000"/>
              </a:buClr>
              <a:buSzPts val="3200"/>
              <a:buFont typeface="Century Gothic"/>
              <a:buAutoNum type="arabicPeriod"/>
            </a:pPr>
            <a:r>
              <a:rPr b="0" i="0" lang="en-US" sz="3200" u="none" cap="none" strike="noStrike">
                <a:solidFill>
                  <a:srgbClr val="000000"/>
                </a:solidFill>
                <a:latin typeface="Century Gothic"/>
                <a:ea typeface="Century Gothic"/>
                <a:cs typeface="Century Gothic"/>
                <a:sym typeface="Century Gothic"/>
              </a:rPr>
              <a:t>Why do people need shelter</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A picture containing clock&#10;&#10;Description automatically generated" id="433" name="Google Shape;433;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4" name="Google Shape;434;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5" name="Google Shape;435;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6" name="Google Shape;436;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7" name="Google Shape;437;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List Book</a:t>
            </a:r>
            <a:endParaRPr b="0" i="0" sz="1400" u="none" cap="none" strike="noStrike">
              <a:solidFill>
                <a:srgbClr val="000000"/>
              </a:solidFill>
              <a:latin typeface="Century Gothic"/>
              <a:ea typeface="Century Gothic"/>
              <a:cs typeface="Century Gothic"/>
              <a:sym typeface="Century Gothic"/>
            </a:endParaRPr>
          </a:p>
        </p:txBody>
      </p:sp>
      <p:sp>
        <p:nvSpPr>
          <p:cNvPr id="438" name="Google Shape;438;p35"/>
          <p:cNvSpPr txBox="1"/>
          <p:nvPr/>
        </p:nvSpPr>
        <p:spPr>
          <a:xfrm>
            <a:off x="768170" y="1841713"/>
            <a:ext cx="93072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chemeClr val="accent1"/>
                </a:solidFill>
                <a:latin typeface="Century Gothic"/>
                <a:ea typeface="Century Gothic"/>
                <a:cs typeface="Century Gothic"/>
                <a:sym typeface="Century Gothic"/>
              </a:rPr>
              <a:t>Letters have thin spaghetti spaces between them. </a:t>
            </a:r>
            <a:endParaRPr b="0" i="0" sz="4000" u="none" cap="none" strike="noStrike">
              <a:solidFill>
                <a:schemeClr val="accent1"/>
              </a:solidFill>
              <a:latin typeface="Century Gothic"/>
              <a:ea typeface="Century Gothic"/>
              <a:cs typeface="Century Gothic"/>
              <a:sym typeface="Century Gothic"/>
            </a:endParaRPr>
          </a:p>
        </p:txBody>
      </p:sp>
      <p:sp>
        <p:nvSpPr>
          <p:cNvPr id="439" name="Google Shape;439;p35"/>
          <p:cNvSpPr txBox="1"/>
          <p:nvPr/>
        </p:nvSpPr>
        <p:spPr>
          <a:xfrm>
            <a:off x="734064" y="3593629"/>
            <a:ext cx="96171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rgbClr val="C55A11"/>
                </a:solidFill>
                <a:latin typeface="Century Gothic"/>
                <a:ea typeface="Century Gothic"/>
                <a:cs typeface="Century Gothic"/>
                <a:sym typeface="Century Gothic"/>
              </a:rPr>
              <a:t>Words have bigger meatball spaces between them. </a:t>
            </a:r>
            <a:endParaRPr b="0" i="0" sz="4000" u="none" cap="none" strike="noStrike">
              <a:solidFill>
                <a:srgbClr val="C55A1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A picture containing clock&#10;&#10;Description automatically generated" id="445" name="Google Shape;44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6" name="Google Shape;44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7" name="Google Shape;44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8" name="Google Shape;44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9" name="Google Shape;44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50" name="Google Shape;450;p36"/>
          <p:cNvSpPr txBox="1"/>
          <p:nvPr/>
        </p:nvSpPr>
        <p:spPr>
          <a:xfrm>
            <a:off x="2181176" y="2310083"/>
            <a:ext cx="672287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a:t>
            </a:r>
            <a:r>
              <a:rPr b="0" i="0" lang="en-US" sz="3200" u="none" cap="none" strike="noStrike">
                <a:solidFill>
                  <a:schemeClr val="dk1"/>
                </a:solidFill>
                <a:latin typeface="Century Gothic"/>
                <a:ea typeface="Century Gothic"/>
                <a:cs typeface="Century Gothic"/>
                <a:sym typeface="Century Gothic"/>
              </a:rPr>
              <a:t>our list books for proper </a:t>
            </a:r>
            <a:r>
              <a:rPr b="1" i="0" lang="en-US" sz="3200" u="none" cap="none" strike="noStrike">
                <a:solidFill>
                  <a:schemeClr val="dk1"/>
                </a:solidFill>
                <a:latin typeface="Century Gothic"/>
                <a:ea typeface="Century Gothic"/>
                <a:cs typeface="Century Gothic"/>
                <a:sym typeface="Century Gothic"/>
              </a:rPr>
              <a:t>spacing between letters and words</a:t>
            </a:r>
            <a:r>
              <a:rPr b="0" i="0" lang="en-US" sz="3200" u="none" cap="none" strike="noStrike">
                <a:solidFill>
                  <a:schemeClr val="dk1"/>
                </a:solidFill>
                <a:latin typeface="Century Gothic"/>
                <a:ea typeface="Century Gothic"/>
                <a:cs typeface="Century Gothic"/>
                <a:sym typeface="Century Gothic"/>
              </a:rPr>
              <a:t> with our partners.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451" name="Google Shape;451;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A picture containing clock&#10;&#10;Description automatically generated" id="457" name="Google Shape;457;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8" name="Google Shape;458;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9" name="Google Shape;459;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0" name="Google Shape;460;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1" name="Google Shape;461;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62" name="Google Shape;462;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463" name="Google Shape;463;p37"/>
          <p:cNvSpPr txBox="1"/>
          <p:nvPr/>
        </p:nvSpPr>
        <p:spPr>
          <a:xfrm>
            <a:off x="678465" y="1670135"/>
            <a:ext cx="17091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can</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hat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top</a:t>
            </a:r>
            <a:endParaRPr b="0" i="0" sz="1400" u="none" cap="none" strike="noStrike">
              <a:solidFill>
                <a:srgbClr val="000000"/>
              </a:solidFill>
              <a:latin typeface="Century Gothic"/>
              <a:ea typeface="Century Gothic"/>
              <a:cs typeface="Century Gothic"/>
              <a:sym typeface="Century Gothic"/>
            </a:endParaRPr>
          </a:p>
        </p:txBody>
      </p:sp>
      <p:sp>
        <p:nvSpPr>
          <p:cNvPr id="464" name="Google Shape;464;p37"/>
          <p:cNvSpPr txBox="1"/>
          <p:nvPr/>
        </p:nvSpPr>
        <p:spPr>
          <a:xfrm>
            <a:off x="9108800" y="2041724"/>
            <a:ext cx="2731866"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122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465" name="Google Shape;465;p37"/>
          <p:cNvPicPr preferRelativeResize="0"/>
          <p:nvPr/>
        </p:nvPicPr>
        <p:blipFill rotWithShape="1">
          <a:blip r:embed="rId6">
            <a:alphaModFix/>
          </a:blip>
          <a:srcRect b="0" l="0" r="0" t="0"/>
          <a:stretch/>
        </p:blipFill>
        <p:spPr>
          <a:xfrm>
            <a:off x="2605378" y="1297873"/>
            <a:ext cx="6053220" cy="49928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A picture containing clock&#10;&#10;Description automatically generated" id="471" name="Google Shape;471;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2" name="Google Shape;472;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3" name="Google Shape;473;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4" name="Google Shape;474;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5" name="Google Shape;475;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476" name="Google Shape;476;p38"/>
          <p:cNvSpPr txBox="1"/>
          <p:nvPr/>
        </p:nvSpPr>
        <p:spPr>
          <a:xfrm>
            <a:off x="6769358" y="4958024"/>
            <a:ext cx="3297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Verbs </a:t>
            </a:r>
            <a:r>
              <a:rPr b="0" i="0" lang="en-US" sz="2800" u="none" cap="none" strike="noStrike">
                <a:solidFill>
                  <a:schemeClr val="dk1"/>
                </a:solidFill>
                <a:latin typeface="Century Gothic"/>
                <a:ea typeface="Century Gothic"/>
                <a:cs typeface="Century Gothic"/>
                <a:sym typeface="Century Gothic"/>
              </a:rPr>
              <a:t>tell actions</a:t>
            </a:r>
            <a:endParaRPr b="0" i="0" sz="3200" u="none" cap="none" strike="noStrike">
              <a:solidFill>
                <a:schemeClr val="dk1"/>
              </a:solidFill>
              <a:latin typeface="Century Gothic"/>
              <a:ea typeface="Century Gothic"/>
              <a:cs typeface="Century Gothic"/>
              <a:sym typeface="Century Gothic"/>
            </a:endParaRPr>
          </a:p>
        </p:txBody>
      </p:sp>
      <p:sp>
        <p:nvSpPr>
          <p:cNvPr id="477" name="Google Shape;477;p38"/>
          <p:cNvSpPr txBox="1"/>
          <p:nvPr/>
        </p:nvSpPr>
        <p:spPr>
          <a:xfrm>
            <a:off x="2583408" y="2751470"/>
            <a:ext cx="702518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jump, run, eat, talk </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A picture containing drawing, lamp&#10;&#10;Description automatically generated" id="482" name="Google Shape;482;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83" name="Google Shape;483;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84" name="Google Shape;484;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86" name="Google Shape;486;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87" name="Google Shape;487;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A picture containing clock&#10;&#10;Description automatically generated" id="493" name="Google Shape;493;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494" name="Google Shape;494;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495" name="Google Shape;495;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6" name="Google Shape;496;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498" name="Google Shape;498;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499" name="Google Shape;499;p40"/>
          <p:cNvPicPr preferRelativeResize="0"/>
          <p:nvPr/>
        </p:nvPicPr>
        <p:blipFill rotWithShape="1">
          <a:blip r:embed="rId6">
            <a:alphaModFix/>
          </a:blip>
          <a:srcRect b="0" l="0" r="0" t="0"/>
          <a:stretch/>
        </p:blipFill>
        <p:spPr>
          <a:xfrm>
            <a:off x="2906138" y="1356121"/>
            <a:ext cx="6115761" cy="50815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descr="A picture containing clock&#10;&#10;Description automatically generated" id="505" name="Google Shape;50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06" name="Google Shape;506;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07" name="Google Shape;507;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8" name="Google Shape;508;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09" name="Google Shape;509;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10" name="Google Shape;510;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11" name="Google Shape;511;p41"/>
          <p:cNvSpPr txBox="1"/>
          <p:nvPr/>
        </p:nvSpPr>
        <p:spPr>
          <a:xfrm>
            <a:off x="5542612" y="3002560"/>
            <a:ext cx="1552028" cy="17542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lip</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p:txBody>
      </p:sp>
      <p:sp>
        <p:nvSpPr>
          <p:cNvPr id="512" name="Google Shape;512;p41"/>
          <p:cNvSpPr txBox="1"/>
          <p:nvPr/>
        </p:nvSpPr>
        <p:spPr>
          <a:xfrm>
            <a:off x="8086818" y="2602431"/>
            <a:ext cx="3571353"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3" name="Google Shape;513;p41"/>
          <p:cNvPicPr preferRelativeResize="0"/>
          <p:nvPr/>
        </p:nvPicPr>
        <p:blipFill rotWithShape="1">
          <a:blip r:embed="rId6">
            <a:alphaModFix/>
          </a:blip>
          <a:srcRect b="0" l="0" r="0" t="0"/>
          <a:stretch/>
        </p:blipFill>
        <p:spPr>
          <a:xfrm>
            <a:off x="1465422" y="1448251"/>
            <a:ext cx="3004314" cy="45265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descr="A picture containing clock&#10;&#10;Description automatically generated" id="519" name="Google Shape;519;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0" name="Google Shape;520;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1" name="Google Shape;521;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2" name="Google Shape;522;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3" name="Google Shape;523;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24" name="Google Shape;524;p42"/>
          <p:cNvSpPr txBox="1"/>
          <p:nvPr/>
        </p:nvSpPr>
        <p:spPr>
          <a:xfrm>
            <a:off x="819040" y="211079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
        <p:nvSpPr>
          <p:cNvPr id="525" name="Google Shape;525;p42"/>
          <p:cNvSpPr txBox="1"/>
          <p:nvPr/>
        </p:nvSpPr>
        <p:spPr>
          <a:xfrm>
            <a:off x="4429017" y="211079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42"/>
          <p:cNvSpPr txBox="1"/>
          <p:nvPr/>
        </p:nvSpPr>
        <p:spPr>
          <a:xfrm>
            <a:off x="7935713" y="2096631"/>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
        <p:nvSpPr>
          <p:cNvPr id="527" name="Google Shape;527;p42"/>
          <p:cNvSpPr txBox="1"/>
          <p:nvPr/>
        </p:nvSpPr>
        <p:spPr>
          <a:xfrm>
            <a:off x="1825519" y="4938698"/>
            <a:ext cx="904725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28" name="Google Shape;528;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icture containing clock&#10;&#10;Description automatically generated" id="534" name="Google Shape;53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5" name="Google Shape;53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6" name="Google Shape;53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7" name="Google Shape;53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8" name="Google Shape;53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Identify and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539" name="Google Shape;539;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540" name="Google Shape;540;p43"/>
          <p:cNvPicPr preferRelativeResize="0"/>
          <p:nvPr/>
        </p:nvPicPr>
        <p:blipFill rotWithShape="1">
          <a:blip r:embed="rId6">
            <a:alphaModFix/>
          </a:blip>
          <a:srcRect b="0" l="0" r="0" t="0"/>
          <a:stretch/>
        </p:blipFill>
        <p:spPr>
          <a:xfrm>
            <a:off x="2531163" y="1237885"/>
            <a:ext cx="6487824" cy="53346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A picture containing clock&#10;&#10;Description automatically generated" id="546" name="Google Shape;546;p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7" name="Google Shape;547;p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8" name="Google Shape;548;p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9" name="Google Shape;549;p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a:t>
            </a:r>
            <a:r>
              <a:rPr lang="en-US" sz="3200">
                <a:solidFill>
                  <a:schemeClr val="lt1"/>
                </a:solidFill>
                <a:latin typeface="Century Gothic"/>
                <a:ea typeface="Century Gothic"/>
                <a:cs typeface="Century Gothic"/>
                <a:sym typeface="Century Gothic"/>
              </a:rPr>
              <a:t>Identify and Describe Characters </a:t>
            </a:r>
            <a:endParaRPr b="0" i="0" sz="3200" u="none" cap="none" strike="noStrike">
              <a:solidFill>
                <a:srgbClr val="000000"/>
              </a:solidFill>
              <a:latin typeface="Century Gothic"/>
              <a:ea typeface="Century Gothic"/>
              <a:cs typeface="Century Gothic"/>
              <a:sym typeface="Century Gothic"/>
            </a:endParaRPr>
          </a:p>
        </p:txBody>
      </p:sp>
      <p:sp>
        <p:nvSpPr>
          <p:cNvPr id="551" name="Google Shape;551;p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109</a:t>
            </a:r>
            <a:endParaRPr b="0" i="0" sz="1400" u="none" cap="none" strike="noStrike">
              <a:solidFill>
                <a:srgbClr val="000000"/>
              </a:solidFill>
              <a:latin typeface="Century Gothic"/>
              <a:ea typeface="Century Gothic"/>
              <a:cs typeface="Century Gothic"/>
              <a:sym typeface="Century Gothic"/>
            </a:endParaRPr>
          </a:p>
        </p:txBody>
      </p:sp>
      <p:pic>
        <p:nvPicPr>
          <p:cNvPr id="552" name="Google Shape;552;p2"/>
          <p:cNvPicPr preferRelativeResize="0"/>
          <p:nvPr/>
        </p:nvPicPr>
        <p:blipFill rotWithShape="1">
          <a:blip r:embed="rId6">
            <a:alphaModFix/>
          </a:blip>
          <a:srcRect b="0" l="0" r="0" t="0"/>
          <a:stretch/>
        </p:blipFill>
        <p:spPr>
          <a:xfrm>
            <a:off x="1666498" y="1297873"/>
            <a:ext cx="6395171" cy="52479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3" name="Google Shape;553;p2"/>
          <p:cNvSpPr txBox="1"/>
          <p:nvPr/>
        </p:nvSpPr>
        <p:spPr>
          <a:xfrm>
            <a:off x="8812100" y="2351550"/>
            <a:ext cx="300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latin typeface="Century Gothic"/>
                <a:ea typeface="Century Gothic"/>
                <a:cs typeface="Century Gothic"/>
                <a:sym typeface="Century Gothic"/>
              </a:rPr>
              <a:t>Turn</a:t>
            </a:r>
            <a:r>
              <a:rPr lang="en-US" sz="3200">
                <a:solidFill>
                  <a:schemeClr val="dk1"/>
                </a:solidFill>
                <a:latin typeface="Century Gothic"/>
                <a:ea typeface="Century Gothic"/>
                <a:cs typeface="Century Gothic"/>
                <a:sym typeface="Century Gothic"/>
              </a:rPr>
              <a:t> to page 109 in your Student Interactive.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A picture containing clock&#10;&#10;Description automatically generated" id="559" name="Google Shape;559;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0" name="Google Shape;560;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1" name="Google Shape;561;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2" name="Google Shape;562;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3" name="Google Shape;563;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3200">
                <a:solidFill>
                  <a:schemeClr val="lt1"/>
                </a:solidFill>
                <a:latin typeface="Century Gothic"/>
                <a:ea typeface="Century Gothic"/>
                <a:cs typeface="Century Gothic"/>
                <a:sym typeface="Century Gothic"/>
              </a:rPr>
              <a:t>   Close Read – Identify and Describe Characters </a:t>
            </a:r>
            <a:endParaRPr sz="3900">
              <a:solidFill>
                <a:schemeClr val="lt1"/>
              </a:solidFill>
              <a:latin typeface="Century Gothic"/>
              <a:ea typeface="Century Gothic"/>
              <a:cs typeface="Century Gothic"/>
              <a:sym typeface="Century Gothic"/>
            </a:endParaRPr>
          </a:p>
        </p:txBody>
      </p:sp>
      <p:sp>
        <p:nvSpPr>
          <p:cNvPr id="564" name="Google Shape;564;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111</a:t>
            </a:r>
            <a:endParaRPr b="0" i="0" sz="1400" u="none" cap="none" strike="noStrike">
              <a:solidFill>
                <a:srgbClr val="000000"/>
              </a:solidFill>
              <a:latin typeface="Century Gothic"/>
              <a:ea typeface="Century Gothic"/>
              <a:cs typeface="Century Gothic"/>
              <a:sym typeface="Century Gothic"/>
            </a:endParaRPr>
          </a:p>
        </p:txBody>
      </p:sp>
      <p:pic>
        <p:nvPicPr>
          <p:cNvPr id="565" name="Google Shape;565;p44"/>
          <p:cNvPicPr preferRelativeResize="0"/>
          <p:nvPr/>
        </p:nvPicPr>
        <p:blipFill rotWithShape="1">
          <a:blip r:embed="rId6">
            <a:alphaModFix/>
          </a:blip>
          <a:srcRect b="0" l="0" r="0" t="0"/>
          <a:stretch/>
        </p:blipFill>
        <p:spPr>
          <a:xfrm>
            <a:off x="1672338" y="1216703"/>
            <a:ext cx="6323302" cy="5201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66" name="Google Shape;566;p44"/>
          <p:cNvSpPr txBox="1"/>
          <p:nvPr/>
        </p:nvSpPr>
        <p:spPr>
          <a:xfrm>
            <a:off x="8812100" y="2351550"/>
            <a:ext cx="300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latin typeface="Century Gothic"/>
                <a:ea typeface="Century Gothic"/>
                <a:cs typeface="Century Gothic"/>
                <a:sym typeface="Century Gothic"/>
              </a:rPr>
              <a:t>Turn</a:t>
            </a:r>
            <a:r>
              <a:rPr lang="en-US" sz="3200">
                <a:solidFill>
                  <a:schemeClr val="dk1"/>
                </a:solidFill>
                <a:latin typeface="Century Gothic"/>
                <a:ea typeface="Century Gothic"/>
                <a:cs typeface="Century Gothic"/>
                <a:sym typeface="Century Gothic"/>
              </a:rPr>
              <a:t> to page 111 in your Student Interactive.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7"/>
          <p:cNvPicPr preferRelativeResize="0"/>
          <p:nvPr/>
        </p:nvPicPr>
        <p:blipFill rotWithShape="1">
          <a:blip r:embed="rId6">
            <a:alphaModFix/>
          </a:blip>
          <a:srcRect b="0" l="0" r="0" t="0"/>
          <a:stretch/>
        </p:blipFill>
        <p:spPr>
          <a:xfrm>
            <a:off x="2359456" y="1899966"/>
            <a:ext cx="7473088" cy="40011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A picture containing clock&#10;&#10;Description automatically generated" id="572" name="Google Shape;572;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3" name="Google Shape;573;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4" name="Google Shape;574;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5" name="Google Shape;575;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6" name="Google Shape;576;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Identify and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577" name="Google Shape;577;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sp>
        <p:nvSpPr>
          <p:cNvPr id="578" name="Google Shape;578;p45"/>
          <p:cNvSpPr txBox="1"/>
          <p:nvPr/>
        </p:nvSpPr>
        <p:spPr>
          <a:xfrm>
            <a:off x="7928032" y="2412141"/>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79" name="Google Shape;579;p45"/>
          <p:cNvPicPr preferRelativeResize="0"/>
          <p:nvPr/>
        </p:nvPicPr>
        <p:blipFill rotWithShape="1">
          <a:blip r:embed="rId6">
            <a:alphaModFix/>
          </a:blip>
          <a:srcRect b="0" l="0" r="0" t="0"/>
          <a:stretch/>
        </p:blipFill>
        <p:spPr>
          <a:xfrm>
            <a:off x="1890381" y="1398260"/>
            <a:ext cx="5626331" cy="46454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6" name="Google Shape;586;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7" name="Google Shape;587;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8" name="Google Shape;588;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590" name="Google Shape;590;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r>
              <a:rPr b="1" i="0" lang="en-US" sz="2400" u="none" cap="none" strike="noStrike">
                <a:solidFill>
                  <a:schemeClr val="lt1"/>
                </a:solidFill>
                <a:latin typeface="Century Gothic"/>
                <a:ea typeface="Century Gothic"/>
                <a:cs typeface="Century Gothic"/>
                <a:sym typeface="Century Gothic"/>
              </a:rPr>
              <a:t>108,</a:t>
            </a:r>
            <a:r>
              <a:rPr b="1" i="0" lang="en-US" sz="2400" u="none" cap="none" strike="noStrike">
                <a:solidFill>
                  <a:schemeClr val="lt1"/>
                </a:solidFill>
                <a:latin typeface="Century Gothic"/>
                <a:ea typeface="Century Gothic"/>
                <a:cs typeface="Century Gothic"/>
                <a:sym typeface="Century Gothic"/>
              </a:rPr>
              <a:t>123</a:t>
            </a:r>
            <a:endParaRPr b="0" i="0" sz="1400" u="none" cap="none" strike="noStrike">
              <a:solidFill>
                <a:srgbClr val="000000"/>
              </a:solidFill>
              <a:latin typeface="Century Gothic"/>
              <a:ea typeface="Century Gothic"/>
              <a:cs typeface="Century Gothic"/>
              <a:sym typeface="Century Gothic"/>
            </a:endParaRPr>
          </a:p>
        </p:txBody>
      </p:sp>
      <p:pic>
        <p:nvPicPr>
          <p:cNvPr id="591" name="Google Shape;591;p46"/>
          <p:cNvPicPr preferRelativeResize="0"/>
          <p:nvPr/>
        </p:nvPicPr>
        <p:blipFill rotWithShape="1">
          <a:blip r:embed="rId6">
            <a:alphaModFix/>
          </a:blip>
          <a:srcRect b="0" l="0" r="0" t="0"/>
          <a:stretch/>
        </p:blipFill>
        <p:spPr>
          <a:xfrm>
            <a:off x="668230" y="1677012"/>
            <a:ext cx="5189559" cy="4261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92" name="Google Shape;592;p46"/>
          <p:cNvPicPr preferRelativeResize="0"/>
          <p:nvPr/>
        </p:nvPicPr>
        <p:blipFill rotWithShape="1">
          <a:blip r:embed="rId7">
            <a:alphaModFix/>
          </a:blip>
          <a:srcRect b="0" l="0" r="0" t="0"/>
          <a:stretch/>
        </p:blipFill>
        <p:spPr>
          <a:xfrm>
            <a:off x="6096000" y="1677011"/>
            <a:ext cx="5123797" cy="4261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descr="A picture containing clock&#10;&#10;Description automatically generated" id="598" name="Google Shape;598;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9" name="Google Shape;599;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0" name="Google Shape;600;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1" name="Google Shape;601;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2" name="Google Shape;602;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03" name="Google Shape;603;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04" name="Google Shape;604;p47"/>
          <p:cNvPicPr preferRelativeResize="0"/>
          <p:nvPr/>
        </p:nvPicPr>
        <p:blipFill rotWithShape="1">
          <a:blip r:embed="rId7">
            <a:alphaModFix/>
          </a:blip>
          <a:srcRect b="0" l="0" r="0" t="0"/>
          <a:stretch/>
        </p:blipFill>
        <p:spPr>
          <a:xfrm>
            <a:off x="2125100" y="4265088"/>
            <a:ext cx="1571625" cy="1857375"/>
          </a:xfrm>
          <a:prstGeom prst="rect">
            <a:avLst/>
          </a:prstGeom>
          <a:noFill/>
          <a:ln>
            <a:noFill/>
          </a:ln>
        </p:spPr>
      </p:pic>
      <p:pic>
        <p:nvPicPr>
          <p:cNvPr id="605" name="Google Shape;605;p47"/>
          <p:cNvPicPr preferRelativeResize="0"/>
          <p:nvPr/>
        </p:nvPicPr>
        <p:blipFill rotWithShape="1">
          <a:blip r:embed="rId8">
            <a:alphaModFix/>
          </a:blip>
          <a:srcRect b="0" l="0" r="0" t="0"/>
          <a:stretch/>
        </p:blipFill>
        <p:spPr>
          <a:xfrm>
            <a:off x="2020325" y="1770213"/>
            <a:ext cx="1676400" cy="1971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descr="A picture containing clock&#10;&#10;Description automatically generated" id="611" name="Google Shape;611;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2" name="Google Shape;612;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3" name="Google Shape;613;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4" name="Google Shape;614;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5" name="Google Shape;615;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List </a:t>
            </a:r>
            <a:r>
              <a:rPr b="0" i="0" lang="en-US" sz="4000" u="none" cap="none" strike="noStrike">
                <a:solidFill>
                  <a:schemeClr val="lt1"/>
                </a:solidFill>
                <a:latin typeface="Century Gothic"/>
                <a:ea typeface="Century Gothic"/>
                <a:cs typeface="Century Gothic"/>
                <a:sym typeface="Century Gothic"/>
              </a:rPr>
              <a:t>Book</a:t>
            </a:r>
            <a:endParaRPr b="0" i="0" sz="1400" u="none" cap="none" strike="noStrike">
              <a:solidFill>
                <a:srgbClr val="000000"/>
              </a:solidFill>
              <a:latin typeface="Century Gothic"/>
              <a:ea typeface="Century Gothic"/>
              <a:cs typeface="Century Gothic"/>
              <a:sym typeface="Century Gothic"/>
            </a:endParaRPr>
          </a:p>
        </p:txBody>
      </p:sp>
      <p:sp>
        <p:nvSpPr>
          <p:cNvPr id="616" name="Google Shape;616;p48"/>
          <p:cNvSpPr txBox="1"/>
          <p:nvPr/>
        </p:nvSpPr>
        <p:spPr>
          <a:xfrm>
            <a:off x="7663330" y="2904584"/>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17" name="Google Shape;617;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pic>
        <p:nvPicPr>
          <p:cNvPr id="618" name="Google Shape;618;p48"/>
          <p:cNvPicPr preferRelativeResize="0"/>
          <p:nvPr/>
        </p:nvPicPr>
        <p:blipFill rotWithShape="1">
          <a:blip r:embed="rId6">
            <a:alphaModFix/>
          </a:blip>
          <a:srcRect b="0" l="0" r="0" t="0"/>
          <a:stretch/>
        </p:blipFill>
        <p:spPr>
          <a:xfrm>
            <a:off x="1323407" y="1321444"/>
            <a:ext cx="5804757" cy="4882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5" name="Google Shape;625;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6" name="Google Shape;626;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7" name="Google Shape;627;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8" name="Google Shape;628;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49"/>
          <p:cNvSpPr txBox="1"/>
          <p:nvPr/>
        </p:nvSpPr>
        <p:spPr>
          <a:xfrm>
            <a:off x="1302683" y="2260572"/>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t>
            </a:r>
            <a:r>
              <a:rPr b="0" i="0" lang="en-US" sz="3200" u="none" cap="none" strike="noStrike">
                <a:solidFill>
                  <a:schemeClr val="dk1"/>
                </a:solidFill>
                <a:latin typeface="Century Gothic"/>
                <a:ea typeface="Century Gothic"/>
                <a:cs typeface="Century Gothic"/>
                <a:sym typeface="Century Gothic"/>
              </a:rPr>
              <a:t>our spacing in our list book. </a:t>
            </a:r>
            <a:endParaRPr b="0" i="0" sz="3200" u="none" cap="none" strike="noStrike">
              <a:solidFill>
                <a:schemeClr val="dk1"/>
              </a:solidFill>
              <a:latin typeface="Century Gothic"/>
              <a:ea typeface="Century Gothic"/>
              <a:cs typeface="Century Gothic"/>
              <a:sym typeface="Century Gothic"/>
            </a:endParaRPr>
          </a:p>
        </p:txBody>
      </p:sp>
      <p:sp>
        <p:nvSpPr>
          <p:cNvPr id="630" name="Google Shape;630;p49"/>
          <p:cNvSpPr txBox="1"/>
          <p:nvPr/>
        </p:nvSpPr>
        <p:spPr>
          <a:xfrm>
            <a:off x="1220094" y="2970935"/>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continue </a:t>
            </a:r>
            <a:r>
              <a:rPr b="1" i="0" lang="en-US" sz="3200" u="none" cap="none" strike="noStrike">
                <a:solidFill>
                  <a:schemeClr val="dk1"/>
                </a:solidFill>
                <a:latin typeface="Century Gothic"/>
                <a:ea typeface="Century Gothic"/>
                <a:cs typeface="Century Gothic"/>
                <a:sym typeface="Century Gothic"/>
              </a:rPr>
              <a:t>to work </a:t>
            </a:r>
            <a:r>
              <a:rPr b="0" i="0" lang="en-US" sz="3200" u="none" cap="none" strike="noStrike">
                <a:solidFill>
                  <a:schemeClr val="dk1"/>
                </a:solidFill>
                <a:latin typeface="Century Gothic"/>
                <a:ea typeface="Century Gothic"/>
                <a:cs typeface="Century Gothic"/>
                <a:sym typeface="Century Gothic"/>
              </a:rPr>
              <a:t>on writing in your list book.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31" name="Google Shape;631;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picture containing clock&#10;&#10;Description automatically generated" id="637" name="Google Shape;637;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8" name="Google Shape;638;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9" name="Google Shape;639;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0" name="Google Shape;640;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1" name="Google Shape;641;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42" name="Google Shape;642;p50"/>
          <p:cNvSpPr txBox="1"/>
          <p:nvPr/>
        </p:nvSpPr>
        <p:spPr>
          <a:xfrm>
            <a:off x="3050005" y="3347301"/>
            <a:ext cx="61000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Arial"/>
              <a:ea typeface="Arial"/>
              <a:cs typeface="Arial"/>
              <a:sym typeface="Arial"/>
            </a:endParaRPr>
          </a:p>
        </p:txBody>
      </p:sp>
      <p:graphicFrame>
        <p:nvGraphicFramePr>
          <p:cNvPr id="643" name="Google Shape;643;p50"/>
          <p:cNvGraphicFramePr/>
          <p:nvPr/>
        </p:nvGraphicFramePr>
        <p:xfrm>
          <a:off x="529389" y="1250791"/>
          <a:ext cx="3000000" cy="3000000"/>
        </p:xfrm>
        <a:graphic>
          <a:graphicData uri="http://schemas.openxmlformats.org/drawingml/2006/table">
            <a:tbl>
              <a:tblPr bandRow="1" firstRow="1">
                <a:noFill/>
                <a:tableStyleId>{1EFFE827-4A24-4B3A-8BFD-FA8645BE482D}</a:tableStyleId>
              </a:tblPr>
              <a:tblGrid>
                <a:gridCol w="3200400"/>
                <a:gridCol w="3200400"/>
              </a:tblGrid>
              <a:tr h="781200">
                <a:tc>
                  <a:txBody>
                    <a:bodyPr/>
                    <a:lstStyle/>
                    <a:p>
                      <a:pPr indent="0" lvl="0" marL="0" marR="0" rtl="0" algn="ctr">
                        <a:lnSpc>
                          <a:spcPct val="100000"/>
                        </a:lnSpc>
                        <a:spcBef>
                          <a:spcPts val="0"/>
                        </a:spcBef>
                        <a:spcAft>
                          <a:spcPts val="0"/>
                        </a:spcAft>
                        <a:buClr>
                          <a:srgbClr val="000000"/>
                        </a:buClr>
                        <a:buSzPts val="4000"/>
                        <a:buFont typeface="Arial"/>
                        <a:buNone/>
                      </a:pPr>
                      <a:r>
                        <a:rPr b="0" lang="en-US" sz="3200" u="none" cap="none" strike="noStrike">
                          <a:latin typeface="Century Gothic"/>
                          <a:ea typeface="Century Gothic"/>
                          <a:cs typeface="Century Gothic"/>
                          <a:sym typeface="Century Gothic"/>
                        </a:rPr>
                        <a:t>Singular Verbs</a:t>
                      </a:r>
                      <a:endParaRPr sz="11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3200" u="none" cap="none" strike="noStrike">
                          <a:latin typeface="Century Gothic"/>
                          <a:ea typeface="Century Gothic"/>
                          <a:cs typeface="Century Gothic"/>
                          <a:sym typeface="Century Gothic"/>
                        </a:rPr>
                        <a:t>Plural Verbs</a:t>
                      </a:r>
                      <a:endParaRPr sz="1100" u="none" cap="none" strike="noStrike">
                        <a:latin typeface="Century Gothic"/>
                        <a:ea typeface="Century Gothic"/>
                        <a:cs typeface="Century Gothic"/>
                        <a:sym typeface="Century Gothic"/>
                      </a:endParaRPr>
                    </a:p>
                  </a:txBody>
                  <a:tcPr marT="45725" marB="45725" marR="91450" marL="91450"/>
                </a:tc>
              </a:tr>
              <a:tr h="37150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
        <p:nvSpPr>
          <p:cNvPr id="644" name="Google Shape;644;p50"/>
          <p:cNvSpPr txBox="1"/>
          <p:nvPr/>
        </p:nvSpPr>
        <p:spPr>
          <a:xfrm>
            <a:off x="7247127" y="1262892"/>
            <a:ext cx="2208600"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skips</a:t>
            </a:r>
            <a:endParaRPr b="0" i="0" sz="3200" u="none" cap="none" strike="noStrike">
              <a:solidFill>
                <a:srgbClr val="000000"/>
              </a:solidFill>
              <a:latin typeface="Century Gothic"/>
              <a:ea typeface="Century Gothic"/>
              <a:cs typeface="Century Gothic"/>
              <a:sym typeface="Century Gothic"/>
            </a:endParaRPr>
          </a:p>
        </p:txBody>
      </p:sp>
      <p:sp>
        <p:nvSpPr>
          <p:cNvPr id="645" name="Google Shape;645;p50"/>
          <p:cNvSpPr txBox="1"/>
          <p:nvPr/>
        </p:nvSpPr>
        <p:spPr>
          <a:xfrm>
            <a:off x="9603793" y="1262892"/>
            <a:ext cx="2208600"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skip</a:t>
            </a:r>
            <a:endParaRPr b="0" i="0" sz="3200" u="none" cap="none" strike="noStrike">
              <a:solidFill>
                <a:srgbClr val="000000"/>
              </a:solidFill>
              <a:latin typeface="Century Gothic"/>
              <a:ea typeface="Century Gothic"/>
              <a:cs typeface="Century Gothic"/>
              <a:sym typeface="Century Gothic"/>
            </a:endParaRPr>
          </a:p>
        </p:txBody>
      </p:sp>
      <p:sp>
        <p:nvSpPr>
          <p:cNvPr id="646" name="Google Shape;646;p50"/>
          <p:cNvSpPr txBox="1"/>
          <p:nvPr/>
        </p:nvSpPr>
        <p:spPr>
          <a:xfrm>
            <a:off x="7254448" y="2250402"/>
            <a:ext cx="2208600"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climb</a:t>
            </a:r>
            <a:endParaRPr b="0" i="0" sz="3200" u="none" cap="none" strike="noStrike">
              <a:solidFill>
                <a:srgbClr val="000000"/>
              </a:solidFill>
              <a:latin typeface="Century Gothic"/>
              <a:ea typeface="Century Gothic"/>
              <a:cs typeface="Century Gothic"/>
              <a:sym typeface="Century Gothic"/>
            </a:endParaRPr>
          </a:p>
        </p:txBody>
      </p:sp>
      <p:sp>
        <p:nvSpPr>
          <p:cNvPr id="647" name="Google Shape;647;p50"/>
          <p:cNvSpPr txBox="1"/>
          <p:nvPr/>
        </p:nvSpPr>
        <p:spPr>
          <a:xfrm>
            <a:off x="9603793" y="2260572"/>
            <a:ext cx="2208600"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climbs</a:t>
            </a:r>
            <a:endParaRPr b="0" i="0" sz="3200" u="none" cap="none" strike="noStrike">
              <a:solidFill>
                <a:srgbClr val="000000"/>
              </a:solidFill>
              <a:latin typeface="Century Gothic"/>
              <a:ea typeface="Century Gothic"/>
              <a:cs typeface="Century Gothic"/>
              <a:sym typeface="Century Gothic"/>
            </a:endParaRPr>
          </a:p>
        </p:txBody>
      </p:sp>
      <p:sp>
        <p:nvSpPr>
          <p:cNvPr id="648" name="Google Shape;648;p50"/>
          <p:cNvSpPr txBox="1"/>
          <p:nvPr/>
        </p:nvSpPr>
        <p:spPr>
          <a:xfrm>
            <a:off x="7254447" y="3243878"/>
            <a:ext cx="2208599"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shouts</a:t>
            </a:r>
            <a:endParaRPr b="0" i="0" sz="3200" u="none" cap="none" strike="noStrike">
              <a:solidFill>
                <a:srgbClr val="000000"/>
              </a:solidFill>
              <a:latin typeface="Century Gothic"/>
              <a:ea typeface="Century Gothic"/>
              <a:cs typeface="Century Gothic"/>
              <a:sym typeface="Century Gothic"/>
            </a:endParaRPr>
          </a:p>
        </p:txBody>
      </p:sp>
      <p:sp>
        <p:nvSpPr>
          <p:cNvPr id="649" name="Google Shape;649;p50"/>
          <p:cNvSpPr txBox="1"/>
          <p:nvPr/>
        </p:nvSpPr>
        <p:spPr>
          <a:xfrm>
            <a:off x="9603793" y="3208821"/>
            <a:ext cx="2208599"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shout</a:t>
            </a:r>
            <a:endParaRPr b="0" i="0" sz="3200" u="none" cap="none" strike="noStrike">
              <a:solidFill>
                <a:srgbClr val="000000"/>
              </a:solidFill>
              <a:latin typeface="Century Gothic"/>
              <a:ea typeface="Century Gothic"/>
              <a:cs typeface="Century Gothic"/>
              <a:sym typeface="Century Gothic"/>
            </a:endParaRPr>
          </a:p>
        </p:txBody>
      </p:sp>
      <p:sp>
        <p:nvSpPr>
          <p:cNvPr id="650" name="Google Shape;650;p50"/>
          <p:cNvSpPr txBox="1"/>
          <p:nvPr/>
        </p:nvSpPr>
        <p:spPr>
          <a:xfrm>
            <a:off x="7254447" y="4334811"/>
            <a:ext cx="2201279"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dance</a:t>
            </a:r>
            <a:endParaRPr b="0" i="0" sz="3200" u="none" cap="none" strike="noStrike">
              <a:solidFill>
                <a:srgbClr val="000000"/>
              </a:solidFill>
              <a:latin typeface="Century Gothic"/>
              <a:ea typeface="Century Gothic"/>
              <a:cs typeface="Century Gothic"/>
              <a:sym typeface="Century Gothic"/>
            </a:endParaRPr>
          </a:p>
        </p:txBody>
      </p:sp>
      <p:sp>
        <p:nvSpPr>
          <p:cNvPr id="651" name="Google Shape;651;p50"/>
          <p:cNvSpPr txBox="1"/>
          <p:nvPr/>
        </p:nvSpPr>
        <p:spPr>
          <a:xfrm>
            <a:off x="9603793" y="4334810"/>
            <a:ext cx="2208598" cy="584735"/>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200" u="none" cap="none" strike="noStrike">
                <a:solidFill>
                  <a:schemeClr val="dk1"/>
                </a:solidFill>
                <a:latin typeface="Century Gothic"/>
                <a:ea typeface="Century Gothic"/>
                <a:cs typeface="Century Gothic"/>
                <a:sym typeface="Century Gothic"/>
              </a:rPr>
              <a:t>dances</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pic>
        <p:nvPicPr>
          <p:cNvPr descr="A picture containing drawing, lamp&#10;&#10;Description automatically generated" id="657" name="Google Shape;657;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58" name="Google Shape;658;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59" name="Google Shape;659;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60" name="Google Shape;660;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61" name="Google Shape;661;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62" name="Google Shape;662;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98</a:t>
            </a:r>
            <a:endParaRPr b="0" i="0" sz="1400" u="none" cap="none" strike="noStrike">
              <a:solidFill>
                <a:srgbClr val="000000"/>
              </a:solidFill>
              <a:latin typeface="Century Gothic"/>
              <a:ea typeface="Century Gothic"/>
              <a:cs typeface="Century Gothic"/>
              <a:sym typeface="Century Gothic"/>
            </a:endParaRPr>
          </a:p>
        </p:txBody>
      </p:sp>
      <p:pic>
        <p:nvPicPr>
          <p:cNvPr id="674" name="Google Shape;674;p53"/>
          <p:cNvPicPr preferRelativeResize="0"/>
          <p:nvPr/>
        </p:nvPicPr>
        <p:blipFill rotWithShape="1">
          <a:blip r:embed="rId6">
            <a:alphaModFix/>
          </a:blip>
          <a:srcRect b="0" l="0" r="0" t="0"/>
          <a:stretch/>
        </p:blipFill>
        <p:spPr>
          <a:xfrm>
            <a:off x="760487" y="1426119"/>
            <a:ext cx="3004314" cy="45265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75" name="Google Shape;675;p53"/>
          <p:cNvPicPr preferRelativeResize="0"/>
          <p:nvPr/>
        </p:nvPicPr>
        <p:blipFill rotWithShape="1">
          <a:blip r:embed="rId7">
            <a:alphaModFix/>
          </a:blip>
          <a:srcRect b="0" l="0" r="0" t="0"/>
          <a:stretch/>
        </p:blipFill>
        <p:spPr>
          <a:xfrm>
            <a:off x="4332243" y="1426120"/>
            <a:ext cx="5740359" cy="47110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pic>
        <p:nvPicPr>
          <p:cNvPr descr="A picture containing clock&#10;&#10;Description automatically generated" id="681" name="Google Shape;681;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2" name="Google Shape;682;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3" name="Google Shape;683;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4" name="Google Shape;684;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5" name="Google Shape;685;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99</a:t>
            </a:r>
            <a:endParaRPr b="0" i="0" sz="1400" u="none" cap="none" strike="noStrike">
              <a:solidFill>
                <a:srgbClr val="000000"/>
              </a:solidFill>
              <a:latin typeface="Century Gothic"/>
              <a:ea typeface="Century Gothic"/>
              <a:cs typeface="Century Gothic"/>
              <a:sym typeface="Century Gothic"/>
            </a:endParaRPr>
          </a:p>
        </p:txBody>
      </p:sp>
      <p:sp>
        <p:nvSpPr>
          <p:cNvPr id="687" name="Google Shape;687;p54"/>
          <p:cNvSpPr txBox="1"/>
          <p:nvPr/>
        </p:nvSpPr>
        <p:spPr>
          <a:xfrm>
            <a:off x="6373670" y="2360584"/>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99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Ham”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688" name="Google Shape;688;p54"/>
          <p:cNvPicPr preferRelativeResize="0"/>
          <p:nvPr/>
        </p:nvPicPr>
        <p:blipFill rotWithShape="1">
          <a:blip r:embed="rId6">
            <a:alphaModFix/>
          </a:blip>
          <a:srcRect b="0" l="0" r="0" t="0"/>
          <a:stretch/>
        </p:blipFill>
        <p:spPr>
          <a:xfrm>
            <a:off x="675122" y="1389128"/>
            <a:ext cx="5415987" cy="44974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A picture containing clock&#10;&#10;Description automatically generated" id="694" name="Google Shape;694;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5" name="Google Shape;695;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6" name="Google Shape;696;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7" name="Google Shape;697;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8" name="Google Shape;698;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699" name="Google Shape;699;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100,101</a:t>
            </a:r>
            <a:endParaRPr b="0" i="0" sz="1400" u="none" cap="none" strike="noStrike">
              <a:solidFill>
                <a:srgbClr val="000000"/>
              </a:solidFill>
              <a:latin typeface="Century Gothic"/>
              <a:ea typeface="Century Gothic"/>
              <a:cs typeface="Century Gothic"/>
              <a:sym typeface="Century Gothic"/>
            </a:endParaRPr>
          </a:p>
        </p:txBody>
      </p:sp>
      <p:pic>
        <p:nvPicPr>
          <p:cNvPr id="700" name="Google Shape;700;p55"/>
          <p:cNvPicPr preferRelativeResize="0"/>
          <p:nvPr/>
        </p:nvPicPr>
        <p:blipFill rotWithShape="1">
          <a:blip r:embed="rId6">
            <a:alphaModFix/>
          </a:blip>
          <a:srcRect b="0" l="0" r="0" t="0"/>
          <a:stretch/>
        </p:blipFill>
        <p:spPr>
          <a:xfrm>
            <a:off x="978241" y="1683328"/>
            <a:ext cx="10272556" cy="42004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clock&#10;&#10;Description automatically generated" id="130" name="Google Shape;130;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1" name="Google Shape;131;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2" name="Google Shape;13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3" name="Google Shape;13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5" name="Google Shape;135;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6" name="Google Shape;136;p8"/>
          <p:cNvPicPr preferRelativeResize="0"/>
          <p:nvPr/>
        </p:nvPicPr>
        <p:blipFill rotWithShape="1">
          <a:blip r:embed="rId6">
            <a:alphaModFix/>
          </a:blip>
          <a:srcRect b="0" l="0" r="0" t="0"/>
          <a:stretch/>
        </p:blipFill>
        <p:spPr>
          <a:xfrm>
            <a:off x="620811" y="1489904"/>
            <a:ext cx="2813087" cy="425088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7" name="Google Shape;137;p8"/>
          <p:cNvPicPr preferRelativeResize="0"/>
          <p:nvPr/>
        </p:nvPicPr>
        <p:blipFill rotWithShape="1">
          <a:blip r:embed="rId7">
            <a:alphaModFix/>
          </a:blip>
          <a:srcRect b="0" l="0" r="0" t="0"/>
          <a:stretch/>
        </p:blipFill>
        <p:spPr>
          <a:xfrm>
            <a:off x="3842258" y="1899966"/>
            <a:ext cx="7143151" cy="36407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descr="A picture containing clock&#10;&#10;Description automatically generated" id="706" name="Google Shape;706;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7" name="Google Shape;707;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8" name="Google Shape;708;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9" name="Google Shape;709;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0" name="Google Shape;710;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Make Connections</a:t>
            </a:r>
            <a:endParaRPr b="0" i="0" sz="1400" u="none" cap="none" strike="noStrike">
              <a:solidFill>
                <a:srgbClr val="000000"/>
              </a:solidFill>
              <a:latin typeface="Century Gothic"/>
              <a:ea typeface="Century Gothic"/>
              <a:cs typeface="Century Gothic"/>
              <a:sym typeface="Century Gothic"/>
            </a:endParaRPr>
          </a:p>
        </p:txBody>
      </p:sp>
      <p:sp>
        <p:nvSpPr>
          <p:cNvPr id="711" name="Google Shape;711;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712" name="Google Shape;712;p56"/>
          <p:cNvPicPr preferRelativeResize="0"/>
          <p:nvPr/>
        </p:nvPicPr>
        <p:blipFill rotWithShape="1">
          <a:blip r:embed="rId6">
            <a:alphaModFix/>
          </a:blip>
          <a:srcRect b="0" l="0" r="0" t="0"/>
          <a:stretch/>
        </p:blipFill>
        <p:spPr>
          <a:xfrm>
            <a:off x="3056914" y="1562514"/>
            <a:ext cx="5666682" cy="4641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57"/>
          <p:cNvSpPr/>
          <p:nvPr/>
        </p:nvSpPr>
        <p:spPr>
          <a:xfrm>
            <a:off x="212449" y="285509"/>
            <a:ext cx="10660327" cy="67778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a:t>
            </a:r>
            <a:r>
              <a:rPr lang="en-US" sz="4000">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a:t>
            </a: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Make Connections</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115</a:t>
            </a:r>
            <a:endParaRPr b="0" i="0" sz="1400" u="none" cap="none" strike="noStrike">
              <a:solidFill>
                <a:srgbClr val="000000"/>
              </a:solidFill>
              <a:latin typeface="Century Gothic"/>
              <a:ea typeface="Century Gothic"/>
              <a:cs typeface="Century Gothic"/>
              <a:sym typeface="Century Gothic"/>
            </a:endParaRPr>
          </a:p>
        </p:txBody>
      </p:sp>
      <p:pic>
        <p:nvPicPr>
          <p:cNvPr id="724" name="Google Shape;724;p57"/>
          <p:cNvPicPr preferRelativeResize="0"/>
          <p:nvPr/>
        </p:nvPicPr>
        <p:blipFill rotWithShape="1">
          <a:blip r:embed="rId6">
            <a:alphaModFix/>
          </a:blip>
          <a:srcRect b="0" l="0" r="0" t="0"/>
          <a:stretch/>
        </p:blipFill>
        <p:spPr>
          <a:xfrm>
            <a:off x="2558510" y="1398136"/>
            <a:ext cx="5968203" cy="49120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descr="A picture containing clock&#10;&#10;Description automatically generated" id="730" name="Google Shape;73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1" name="Google Shape;73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2" name="Google Shape;73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3" name="Google Shape;73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4" name="Google Shape;73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Make Connections</a:t>
            </a:r>
            <a:endParaRPr b="0" i="0" sz="1400" u="none" cap="none" strike="noStrike">
              <a:solidFill>
                <a:srgbClr val="000000"/>
              </a:solidFill>
              <a:latin typeface="Century Gothic"/>
              <a:ea typeface="Century Gothic"/>
              <a:cs typeface="Century Gothic"/>
              <a:sym typeface="Century Gothic"/>
            </a:endParaRPr>
          </a:p>
        </p:txBody>
      </p:sp>
      <p:sp>
        <p:nvSpPr>
          <p:cNvPr id="735" name="Google Shape;735;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119</a:t>
            </a:r>
            <a:endParaRPr b="0" i="0" sz="1400" u="none" cap="none" strike="noStrike">
              <a:solidFill>
                <a:srgbClr val="000000"/>
              </a:solidFill>
              <a:latin typeface="Century Gothic"/>
              <a:ea typeface="Century Gothic"/>
              <a:cs typeface="Century Gothic"/>
              <a:sym typeface="Century Gothic"/>
            </a:endParaRPr>
          </a:p>
        </p:txBody>
      </p:sp>
      <p:sp>
        <p:nvSpPr>
          <p:cNvPr id="736" name="Google Shape;736;p61"/>
          <p:cNvSpPr txBox="1"/>
          <p:nvPr/>
        </p:nvSpPr>
        <p:spPr>
          <a:xfrm>
            <a:off x="7891050" y="2397750"/>
            <a:ext cx="4068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119 in your Student Interactive and </a:t>
            </a:r>
            <a:r>
              <a:rPr b="1" i="0" lang="en-US" sz="3200" u="none" cap="none" strike="noStrike">
                <a:solidFill>
                  <a:schemeClr val="dk1"/>
                </a:solidFill>
                <a:latin typeface="Century Gothic"/>
                <a:ea typeface="Century Gothic"/>
                <a:cs typeface="Century Gothic"/>
                <a:sym typeface="Century Gothic"/>
              </a:rPr>
              <a:t>draw a picture</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id="737" name="Google Shape;737;p61"/>
          <p:cNvPicPr preferRelativeResize="0"/>
          <p:nvPr/>
        </p:nvPicPr>
        <p:blipFill rotWithShape="1">
          <a:blip r:embed="rId6">
            <a:alphaModFix/>
          </a:blip>
          <a:srcRect b="0" l="0" r="0" t="0"/>
          <a:stretch/>
        </p:blipFill>
        <p:spPr>
          <a:xfrm>
            <a:off x="1195100" y="1223199"/>
            <a:ext cx="6185809" cy="5066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picture containing clock&#10;&#10;Description automatically generated" id="743" name="Google Shape;743;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4" name="Google Shape;744;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5" name="Google Shape;745;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6" name="Google Shape;746;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7" name="Google Shape;747;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List Book</a:t>
            </a:r>
            <a:endParaRPr b="0" i="0" sz="1400" u="none" cap="none" strike="noStrike">
              <a:solidFill>
                <a:srgbClr val="000000"/>
              </a:solidFill>
              <a:latin typeface="Century Gothic"/>
              <a:ea typeface="Century Gothic"/>
              <a:cs typeface="Century Gothic"/>
              <a:sym typeface="Century Gothic"/>
            </a:endParaRPr>
          </a:p>
        </p:txBody>
      </p:sp>
      <p:sp>
        <p:nvSpPr>
          <p:cNvPr id="748" name="Google Shape;748;p62"/>
          <p:cNvSpPr txBox="1"/>
          <p:nvPr/>
        </p:nvSpPr>
        <p:spPr>
          <a:xfrm>
            <a:off x="1408313" y="2084438"/>
            <a:ext cx="80025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chemeClr val="accent1"/>
                </a:solidFill>
                <a:latin typeface="Century Gothic"/>
                <a:ea typeface="Century Gothic"/>
                <a:cs typeface="Century Gothic"/>
                <a:sym typeface="Century Gothic"/>
              </a:rPr>
              <a:t>What detail did the author decide to put first</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749" name="Google Shape;749;p62"/>
          <p:cNvSpPr txBox="1"/>
          <p:nvPr/>
        </p:nvSpPr>
        <p:spPr>
          <a:xfrm>
            <a:off x="1408313" y="3881038"/>
            <a:ext cx="8268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000" u="none" cap="none" strike="noStrike">
                <a:solidFill>
                  <a:srgbClr val="C55A11"/>
                </a:solidFill>
                <a:latin typeface="Century Gothic"/>
                <a:ea typeface="Century Gothic"/>
                <a:cs typeface="Century Gothic"/>
                <a:sym typeface="Century Gothic"/>
              </a:rPr>
              <a:t>What detail did the author put next</a:t>
            </a:r>
            <a:r>
              <a:rPr b="0" i="0" lang="en-US" sz="4000" u="none" cap="none" strike="noStrike">
                <a:solidFill>
                  <a:srgbClr val="C55A11"/>
                </a:solidFill>
                <a:latin typeface="Arial"/>
                <a:ea typeface="Arial"/>
                <a:cs typeface="Arial"/>
                <a:sym typeface="Arial"/>
              </a:rPr>
              <a:t>?</a:t>
            </a:r>
            <a:endParaRPr b="0" i="0" sz="4000" u="none" cap="none" strike="noStrike">
              <a:solidFill>
                <a:srgbClr val="C55A1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descr="A picture containing clock&#10;&#10;Description automatically generated" id="755" name="Google Shape;755;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6" name="Google Shape;756;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7" name="Google Shape;757;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8" name="Google Shape;758;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9" name="Google Shape;759;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60" name="Google Shape;760;p63"/>
          <p:cNvSpPr txBox="1"/>
          <p:nvPr/>
        </p:nvSpPr>
        <p:spPr>
          <a:xfrm>
            <a:off x="995894" y="1899966"/>
            <a:ext cx="939063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reread</a:t>
            </a:r>
            <a:r>
              <a:rPr b="0" i="0" lang="en-US" sz="3200" u="none" cap="none" strike="noStrike">
                <a:solidFill>
                  <a:schemeClr val="dk1"/>
                </a:solidFill>
                <a:latin typeface="Century Gothic"/>
                <a:ea typeface="Century Gothic"/>
                <a:cs typeface="Century Gothic"/>
                <a:sym typeface="Century Gothic"/>
              </a:rPr>
              <a:t> your list book to make sure the </a:t>
            </a:r>
            <a:r>
              <a:rPr b="1" i="0" lang="en-US" sz="3200" u="none" cap="none" strike="noStrike">
                <a:solidFill>
                  <a:schemeClr val="dk1"/>
                </a:solidFill>
                <a:latin typeface="Century Gothic"/>
                <a:ea typeface="Century Gothic"/>
                <a:cs typeface="Century Gothic"/>
                <a:sym typeface="Century Gothic"/>
              </a:rPr>
              <a:t>details are organized </a:t>
            </a:r>
            <a:r>
              <a:rPr b="0" i="0" lang="en-US" sz="3200" u="none" cap="none" strike="noStrike">
                <a:solidFill>
                  <a:schemeClr val="dk1"/>
                </a:solidFill>
                <a:latin typeface="Century Gothic"/>
                <a:ea typeface="Century Gothic"/>
                <a:cs typeface="Century Gothic"/>
                <a:sym typeface="Century Gothic"/>
              </a:rPr>
              <a:t>and make sense. </a:t>
            </a:r>
            <a:endParaRPr b="0" i="0" sz="1400" u="none" cap="none" strike="noStrike">
              <a:solidFill>
                <a:srgbClr val="000000"/>
              </a:solidFill>
              <a:latin typeface="Century Gothic"/>
              <a:ea typeface="Century Gothic"/>
              <a:cs typeface="Century Gothic"/>
              <a:sym typeface="Century Gothic"/>
            </a:endParaRPr>
          </a:p>
        </p:txBody>
      </p:sp>
      <p:sp>
        <p:nvSpPr>
          <p:cNvPr id="761" name="Google Shape;761;p63"/>
          <p:cNvSpPr txBox="1"/>
          <p:nvPr/>
        </p:nvSpPr>
        <p:spPr>
          <a:xfrm>
            <a:off x="992880" y="3555878"/>
            <a:ext cx="7127208"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It is okay to </a:t>
            </a:r>
            <a:r>
              <a:rPr b="1" i="0" lang="en-US" sz="3200" u="none" cap="none" strike="noStrike">
                <a:solidFill>
                  <a:schemeClr val="dk1"/>
                </a:solidFill>
                <a:latin typeface="Century Gothic"/>
                <a:ea typeface="Century Gothic"/>
                <a:cs typeface="Century Gothic"/>
                <a:sym typeface="Century Gothic"/>
              </a:rPr>
              <a:t>rewrite </a:t>
            </a:r>
            <a:r>
              <a:rPr b="0" i="0" lang="en-US" sz="3200" u="none" cap="none" strike="noStrike">
                <a:solidFill>
                  <a:schemeClr val="dk1"/>
                </a:solidFill>
                <a:latin typeface="Century Gothic"/>
                <a:ea typeface="Century Gothic"/>
                <a:cs typeface="Century Gothic"/>
                <a:sym typeface="Century Gothic"/>
              </a:rPr>
              <a:t>your book if you think of a </a:t>
            </a:r>
            <a:r>
              <a:rPr b="1" i="0" lang="en-US" sz="3200" u="none" cap="none" strike="noStrike">
                <a:solidFill>
                  <a:schemeClr val="dk1"/>
                </a:solidFill>
                <a:latin typeface="Century Gothic"/>
                <a:ea typeface="Century Gothic"/>
                <a:cs typeface="Century Gothic"/>
                <a:sym typeface="Century Gothic"/>
              </a:rPr>
              <a:t>better way to organize the details.</a:t>
            </a:r>
            <a:endParaRPr b="1" i="0" sz="3200" u="none" cap="none" strike="noStrike">
              <a:solidFill>
                <a:schemeClr val="dk1"/>
              </a:solidFill>
              <a:latin typeface="Century Gothic"/>
              <a:ea typeface="Century Gothic"/>
              <a:cs typeface="Century Gothic"/>
              <a:sym typeface="Century Gothic"/>
            </a:endParaRPr>
          </a:p>
        </p:txBody>
      </p:sp>
      <p:pic>
        <p:nvPicPr>
          <p:cNvPr descr="Books outline" id="762" name="Google Shape;762;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A picture containing clock&#10;&#10;Description automatically generated" id="768" name="Google Shape;768;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9" name="Google Shape;769;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0" name="Google Shape;770;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1" name="Google Shape;771;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2" name="Google Shape;772;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73" name="Google Shape;773;p65"/>
          <p:cNvSpPr txBox="1"/>
          <p:nvPr/>
        </p:nvSpPr>
        <p:spPr>
          <a:xfrm>
            <a:off x="7520163"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774" name="Google Shape;77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pic>
        <p:nvPicPr>
          <p:cNvPr id="775" name="Google Shape;775;p65"/>
          <p:cNvPicPr preferRelativeResize="0"/>
          <p:nvPr/>
        </p:nvPicPr>
        <p:blipFill rotWithShape="1">
          <a:blip r:embed="rId6">
            <a:alphaModFix/>
          </a:blip>
          <a:srcRect b="0" l="0" r="0" t="0"/>
          <a:stretch/>
        </p:blipFill>
        <p:spPr>
          <a:xfrm>
            <a:off x="1285157" y="1297873"/>
            <a:ext cx="6062262" cy="50160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pic>
        <p:nvPicPr>
          <p:cNvPr descr="A picture containing drawing, lamp&#10;&#10;Description automatically generated" id="780" name="Google Shape;780;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81" name="Google Shape;781;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82" name="Google Shape;782;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83" name="Google Shape;783;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84" name="Google Shape;784;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85" name="Google Shape;785;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pic>
        <p:nvPicPr>
          <p:cNvPr descr="A picture containing clock&#10;&#10;Description automatically generated" id="791" name="Google Shape;791;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792" name="Google Shape;792;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793" name="Google Shape;79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4" name="Google Shape;79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795" name="Google Shape;795;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796" name="Google Shape;796;p67"/>
          <p:cNvPicPr preferRelativeResize="0"/>
          <p:nvPr/>
        </p:nvPicPr>
        <p:blipFill rotWithShape="1">
          <a:blip r:embed="rId6">
            <a:alphaModFix/>
          </a:blip>
          <a:srcRect b="0" l="0" r="0" t="0"/>
          <a:stretch/>
        </p:blipFill>
        <p:spPr>
          <a:xfrm>
            <a:off x="467353" y="1879645"/>
            <a:ext cx="2465723" cy="3444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7" name="Google Shape;797;p67"/>
          <p:cNvPicPr preferRelativeResize="0"/>
          <p:nvPr/>
        </p:nvPicPr>
        <p:blipFill rotWithShape="1">
          <a:blip r:embed="rId7">
            <a:alphaModFix/>
          </a:blip>
          <a:srcRect b="0" l="0" r="0" t="0"/>
          <a:stretch/>
        </p:blipFill>
        <p:spPr>
          <a:xfrm>
            <a:off x="3187978" y="1873552"/>
            <a:ext cx="2563572" cy="34442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8" name="Google Shape;798;p67"/>
          <p:cNvPicPr preferRelativeResize="0"/>
          <p:nvPr/>
        </p:nvPicPr>
        <p:blipFill rotWithShape="1">
          <a:blip r:embed="rId8">
            <a:alphaModFix/>
          </a:blip>
          <a:srcRect b="0" l="0" r="0" t="0"/>
          <a:stretch/>
        </p:blipFill>
        <p:spPr>
          <a:xfrm>
            <a:off x="5979185" y="1873552"/>
            <a:ext cx="2446796" cy="341618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9" name="Google Shape;799;p67"/>
          <p:cNvPicPr preferRelativeResize="0"/>
          <p:nvPr/>
        </p:nvPicPr>
        <p:blipFill rotWithShape="1">
          <a:blip r:embed="rId9">
            <a:alphaModFix/>
          </a:blip>
          <a:srcRect b="0" l="0" r="0" t="0"/>
          <a:stretch/>
        </p:blipFill>
        <p:spPr>
          <a:xfrm>
            <a:off x="8653616" y="1866438"/>
            <a:ext cx="2446795" cy="34178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descr="A picture containing clock&#10;&#10;Description automatically generated" id="805" name="Google Shape;805;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06" name="Google Shape;806;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07" name="Google Shape;807;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8" name="Google Shape;808;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09" name="Google Shape;809;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10" name="Google Shape;810;p68"/>
          <p:cNvSpPr txBox="1"/>
          <p:nvPr/>
        </p:nvSpPr>
        <p:spPr>
          <a:xfrm>
            <a:off x="495416" y="1560288"/>
            <a:ext cx="1624116"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H h</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L l</a:t>
            </a:r>
            <a:endParaRPr b="0" i="0" sz="6600" u="none" cap="none" strike="noStrike">
              <a:solidFill>
                <a:schemeClr val="dk1"/>
              </a:solidFill>
              <a:latin typeface="Century Gothic"/>
              <a:ea typeface="Century Gothic"/>
              <a:cs typeface="Century Gothic"/>
              <a:sym typeface="Century Gothic"/>
            </a:endParaRPr>
          </a:p>
        </p:txBody>
      </p:sp>
      <p:sp>
        <p:nvSpPr>
          <p:cNvPr id="811" name="Google Shape;811;p68"/>
          <p:cNvSpPr txBox="1"/>
          <p:nvPr/>
        </p:nvSpPr>
        <p:spPr>
          <a:xfrm>
            <a:off x="2433635" y="191391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lip</a:t>
            </a:r>
            <a:endParaRPr b="0" i="0" sz="4400" u="none" cap="none" strike="noStrike">
              <a:solidFill>
                <a:srgbClr val="000000"/>
              </a:solidFill>
              <a:latin typeface="Century Gothic"/>
              <a:ea typeface="Century Gothic"/>
              <a:cs typeface="Century Gothic"/>
              <a:sym typeface="Century Gothic"/>
            </a:endParaRPr>
          </a:p>
        </p:txBody>
      </p:sp>
      <p:sp>
        <p:nvSpPr>
          <p:cNvPr id="812" name="Google Shape;812;p68"/>
          <p:cNvSpPr txBox="1"/>
          <p:nvPr/>
        </p:nvSpPr>
        <p:spPr>
          <a:xfrm>
            <a:off x="5549299" y="3198117"/>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hot</a:t>
            </a:r>
            <a:endParaRPr b="0" i="0" sz="4400" u="none" cap="none" strike="noStrike">
              <a:solidFill>
                <a:srgbClr val="000000"/>
              </a:solidFill>
              <a:latin typeface="Century Gothic"/>
              <a:ea typeface="Century Gothic"/>
              <a:cs typeface="Century Gothic"/>
              <a:sym typeface="Century Gothic"/>
            </a:endParaRPr>
          </a:p>
        </p:txBody>
      </p:sp>
      <p:sp>
        <p:nvSpPr>
          <p:cNvPr id="813" name="Google Shape;813;p68"/>
          <p:cNvSpPr txBox="1"/>
          <p:nvPr/>
        </p:nvSpPr>
        <p:spPr>
          <a:xfrm>
            <a:off x="5549299" y="191391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hop</a:t>
            </a:r>
            <a:endParaRPr b="0" i="0" sz="4400" u="none" cap="none" strike="noStrike">
              <a:solidFill>
                <a:srgbClr val="000000"/>
              </a:solidFill>
              <a:latin typeface="Century Gothic"/>
              <a:ea typeface="Century Gothic"/>
              <a:cs typeface="Century Gothic"/>
              <a:sym typeface="Century Gothic"/>
            </a:endParaRPr>
          </a:p>
        </p:txBody>
      </p:sp>
      <p:sp>
        <p:nvSpPr>
          <p:cNvPr id="814" name="Google Shape;814;p68"/>
          <p:cNvSpPr txBox="1"/>
          <p:nvPr/>
        </p:nvSpPr>
        <p:spPr>
          <a:xfrm>
            <a:off x="2402497" y="3198117"/>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lot</a:t>
            </a:r>
            <a:endParaRPr b="0" i="0" sz="4400" u="none" cap="none" strike="noStrike">
              <a:solidFill>
                <a:srgbClr val="000000"/>
              </a:solidFill>
              <a:latin typeface="Century Gothic"/>
              <a:ea typeface="Century Gothic"/>
              <a:cs typeface="Century Gothic"/>
              <a:sym typeface="Century Gothic"/>
            </a:endParaRPr>
          </a:p>
        </p:txBody>
      </p:sp>
      <p:sp>
        <p:nvSpPr>
          <p:cNvPr id="815" name="Google Shape;815;p68"/>
          <p:cNvSpPr txBox="1"/>
          <p:nvPr/>
        </p:nvSpPr>
        <p:spPr>
          <a:xfrm>
            <a:off x="8696101" y="3263628"/>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Lin</a:t>
            </a:r>
            <a:endParaRPr b="0" i="0" sz="4400" u="none" cap="none" strike="noStrike">
              <a:solidFill>
                <a:srgbClr val="000000"/>
              </a:solidFill>
              <a:latin typeface="Century Gothic"/>
              <a:ea typeface="Century Gothic"/>
              <a:cs typeface="Century Gothic"/>
              <a:sym typeface="Century Gothic"/>
            </a:endParaRPr>
          </a:p>
        </p:txBody>
      </p:sp>
      <p:sp>
        <p:nvSpPr>
          <p:cNvPr id="816" name="Google Shape;816;p68"/>
          <p:cNvSpPr txBox="1"/>
          <p:nvPr/>
        </p:nvSpPr>
        <p:spPr>
          <a:xfrm>
            <a:off x="8664963" y="1896050"/>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hat</a:t>
            </a:r>
            <a:endParaRPr b="0" i="0" sz="4400" u="none" cap="none" strike="noStrike">
              <a:solidFill>
                <a:srgbClr val="000000"/>
              </a:solidFill>
              <a:latin typeface="Century Gothic"/>
              <a:ea typeface="Century Gothic"/>
              <a:cs typeface="Century Gothic"/>
              <a:sym typeface="Century Gothic"/>
            </a:endParaRPr>
          </a:p>
        </p:txBody>
      </p:sp>
      <p:sp>
        <p:nvSpPr>
          <p:cNvPr id="817" name="Google Shape;817;p68"/>
          <p:cNvSpPr txBox="1"/>
          <p:nvPr/>
        </p:nvSpPr>
        <p:spPr>
          <a:xfrm>
            <a:off x="5549299" y="448231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him</a:t>
            </a:r>
            <a:endParaRPr b="0" i="0" sz="4400" u="none" cap="none" strike="noStrike">
              <a:solidFill>
                <a:srgbClr val="000000"/>
              </a:solidFill>
              <a:latin typeface="Century Gothic"/>
              <a:ea typeface="Century Gothic"/>
              <a:cs typeface="Century Gothic"/>
              <a:sym typeface="Century Gothic"/>
            </a:endParaRPr>
          </a:p>
        </p:txBody>
      </p:sp>
      <p:sp>
        <p:nvSpPr>
          <p:cNvPr id="818" name="Google Shape;818;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102,103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descr="A picture containing clock&#10;&#10;Description automatically generated" id="824" name="Google Shape;824;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5" name="Google Shape;825;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6" name="Google Shape;826;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7" name="Google Shape;827;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29" name="Google Shape;829;p69"/>
          <p:cNvSpPr txBox="1"/>
          <p:nvPr/>
        </p:nvSpPr>
        <p:spPr>
          <a:xfrm>
            <a:off x="533772" y="3322151"/>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69"/>
          <p:cNvSpPr txBox="1"/>
          <p:nvPr/>
        </p:nvSpPr>
        <p:spPr>
          <a:xfrm>
            <a:off x="3942413" y="332211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831" name="Google Shape;831;p69"/>
          <p:cNvSpPr txBox="1"/>
          <p:nvPr/>
        </p:nvSpPr>
        <p:spPr>
          <a:xfrm>
            <a:off x="7351054" y="332211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9"/>
          <p:cNvSpPr txBox="1"/>
          <p:nvPr/>
        </p:nvSpPr>
        <p:spPr>
          <a:xfrm>
            <a:off x="885824"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one</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two</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three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A picture containing clock&#10;&#10;Description automatically generated" id="837" name="Google Shape;837;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8" name="Google Shape;838;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9" name="Google Shape;839;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0" name="Google Shape;840;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1" name="Google Shape;841;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42" name="Google Shape;842;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70"/>
          <p:cNvSpPr txBox="1"/>
          <p:nvPr/>
        </p:nvSpPr>
        <p:spPr>
          <a:xfrm>
            <a:off x="7962068" y="2765335"/>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44" name="Google Shape;844;p70"/>
          <p:cNvPicPr preferRelativeResize="0"/>
          <p:nvPr/>
        </p:nvPicPr>
        <p:blipFill rotWithShape="1">
          <a:blip r:embed="rId6">
            <a:alphaModFix/>
          </a:blip>
          <a:srcRect b="0" l="0" r="0" t="0"/>
          <a:stretch/>
        </p:blipFill>
        <p:spPr>
          <a:xfrm>
            <a:off x="1404341" y="1240802"/>
            <a:ext cx="6029060" cy="49633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descr="A picture containing clock&#10;&#10;Description automatically generated" id="850" name="Google Shape;850;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1" name="Google Shape;851;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2" name="Google Shape;852;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3" name="Google Shape;853;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4" name="Google Shape;854;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55" name="Google Shape;855;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107</a:t>
            </a:r>
            <a:endParaRPr b="0" i="0" sz="1400" u="none" cap="none" strike="noStrike">
              <a:solidFill>
                <a:srgbClr val="000000"/>
              </a:solidFill>
              <a:latin typeface="Century Gothic"/>
              <a:ea typeface="Century Gothic"/>
              <a:cs typeface="Century Gothic"/>
              <a:sym typeface="Century Gothic"/>
            </a:endParaRPr>
          </a:p>
        </p:txBody>
      </p:sp>
      <p:pic>
        <p:nvPicPr>
          <p:cNvPr id="856" name="Google Shape;856;p71"/>
          <p:cNvPicPr preferRelativeResize="0"/>
          <p:nvPr/>
        </p:nvPicPr>
        <p:blipFill rotWithShape="1">
          <a:blip r:embed="rId6">
            <a:alphaModFix/>
          </a:blip>
          <a:srcRect b="0" l="0" r="0" t="0"/>
          <a:stretch/>
        </p:blipFill>
        <p:spPr>
          <a:xfrm>
            <a:off x="571937" y="1730170"/>
            <a:ext cx="5187930" cy="424467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857" name="Google Shape;857;p71"/>
          <p:cNvPicPr preferRelativeResize="0"/>
          <p:nvPr/>
        </p:nvPicPr>
        <p:blipFill rotWithShape="1">
          <a:blip r:embed="rId7">
            <a:alphaModFix/>
          </a:blip>
          <a:srcRect b="35517" l="0" r="61884" t="19603"/>
          <a:stretch/>
        </p:blipFill>
        <p:spPr>
          <a:xfrm>
            <a:off x="6253610" y="2162421"/>
            <a:ext cx="5265175" cy="1238865"/>
          </a:xfrm>
          <a:prstGeom prst="rect">
            <a:avLst/>
          </a:prstGeom>
          <a:noFill/>
          <a:ln>
            <a:noFill/>
          </a:ln>
        </p:spPr>
      </p:pic>
      <p:sp>
        <p:nvSpPr>
          <p:cNvPr id="858" name="Google Shape;858;p71"/>
          <p:cNvSpPr txBox="1"/>
          <p:nvPr/>
        </p:nvSpPr>
        <p:spPr>
          <a:xfrm>
            <a:off x="6308112" y="3618267"/>
            <a:ext cx="5883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latin typeface="Century Gothic"/>
                <a:ea typeface="Century Gothic"/>
                <a:cs typeface="Century Gothic"/>
                <a:sym typeface="Century Gothic"/>
              </a:rPr>
              <a:t>How do we know what we need</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A picture containing clock&#10;&#10;Description automatically generated" id="864" name="Google Shape;864;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5" name="Google Shape;865;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6" name="Google Shape;866;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7" name="Google Shape;867;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8" name="Google Shape;868;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List </a:t>
            </a:r>
            <a:r>
              <a:rPr b="0" i="0" lang="en-US" sz="4000" u="none" cap="none" strike="noStrike">
                <a:solidFill>
                  <a:schemeClr val="lt1"/>
                </a:solidFill>
                <a:latin typeface="Century Gothic"/>
                <a:ea typeface="Century Gothic"/>
                <a:cs typeface="Century Gothic"/>
                <a:sym typeface="Century Gothic"/>
              </a:rPr>
              <a:t>Book </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72"/>
          <p:cNvSpPr txBox="1"/>
          <p:nvPr/>
        </p:nvSpPr>
        <p:spPr>
          <a:xfrm>
            <a:off x="7763869" y="3357987"/>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71" name="Google Shape;871;p72"/>
          <p:cNvPicPr preferRelativeResize="0"/>
          <p:nvPr/>
        </p:nvPicPr>
        <p:blipFill rotWithShape="1">
          <a:blip r:embed="rId6">
            <a:alphaModFix/>
          </a:blip>
          <a:srcRect b="0" l="0" r="0" t="0"/>
          <a:stretch/>
        </p:blipFill>
        <p:spPr>
          <a:xfrm>
            <a:off x="1404341" y="1214623"/>
            <a:ext cx="6239171" cy="51497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8" name="Google Shape;878;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9" name="Google Shape;879;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0" name="Google Shape;880;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1" name="Google Shape;881;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2" name="Google Shape;882;p74"/>
          <p:cNvSpPr txBox="1"/>
          <p:nvPr/>
        </p:nvSpPr>
        <p:spPr>
          <a:xfrm>
            <a:off x="569373" y="1229877"/>
            <a:ext cx="1105325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Which group of words is a simple sentence</a:t>
            </a:r>
            <a:r>
              <a:rPr b="0" i="0" lang="en-US" sz="4000" u="none" cap="none" strike="noStrike">
                <a:solidFill>
                  <a:schemeClr val="accent1"/>
                </a:solidFill>
                <a:latin typeface="Arial"/>
                <a:ea typeface="Arial"/>
                <a:cs typeface="Arial"/>
                <a:sym typeface="Arial"/>
              </a:rPr>
              <a:t>?</a:t>
            </a:r>
            <a:endParaRPr b="0" i="0" sz="4000" u="none" cap="none" strike="noStrike">
              <a:solidFill>
                <a:schemeClr val="accent1"/>
              </a:solidFill>
              <a:latin typeface="Arial"/>
              <a:ea typeface="Arial"/>
              <a:cs typeface="Arial"/>
              <a:sym typeface="Arial"/>
            </a:endParaRPr>
          </a:p>
        </p:txBody>
      </p:sp>
      <p:sp>
        <p:nvSpPr>
          <p:cNvPr id="883" name="Google Shape;883;p74"/>
          <p:cNvSpPr txBox="1"/>
          <p:nvPr/>
        </p:nvSpPr>
        <p:spPr>
          <a:xfrm>
            <a:off x="2436552" y="2172360"/>
            <a:ext cx="7601527" cy="353939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1. Jim ____ to school. (walks, walk)</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2. He _____ dogs. (like, likes) </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3. She _____ running. (start, starts)</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4. We _____ food to stay alive.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90" name="Google Shape;890;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91" name="Google Shape;891;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2: </a:t>
            </a:r>
            <a:r>
              <a:rPr b="1" i="0" lang="en-US" sz="6600" u="none" cap="none" strike="noStrike">
                <a:solidFill>
                  <a:schemeClr val="lt1"/>
                </a:solidFill>
                <a:latin typeface="Century Gothic"/>
                <a:ea typeface="Century Gothic"/>
                <a:cs typeface="Century Gothic"/>
                <a:sym typeface="Century Gothic"/>
              </a:rPr>
              <a:t>Week 3</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2" name="Google Shape;892;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93" name="Google Shape;893;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4" name="Google Shape;894;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5" name="Google Shape;895;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descr="A picture containing clock&#10;&#10;Description automatically generated" id="156" name="Google Shape;156;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7" name="Google Shape;157;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8" name="Google Shape;158;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9" name="Google Shape;159;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0" name="Google Shape;160;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90,91</a:t>
            </a:r>
            <a:endParaRPr b="0" i="0" sz="1400" u="none" cap="none" strike="noStrike">
              <a:solidFill>
                <a:srgbClr val="000000"/>
              </a:solidFill>
              <a:latin typeface="Century Gothic"/>
              <a:ea typeface="Century Gothic"/>
              <a:cs typeface="Century Gothic"/>
              <a:sym typeface="Century Gothic"/>
            </a:endParaRPr>
          </a:p>
        </p:txBody>
      </p:sp>
      <p:pic>
        <p:nvPicPr>
          <p:cNvPr id="162" name="Google Shape;162;p10"/>
          <p:cNvPicPr preferRelativeResize="0"/>
          <p:nvPr/>
        </p:nvPicPr>
        <p:blipFill rotWithShape="1">
          <a:blip r:embed="rId6">
            <a:alphaModFix/>
          </a:blip>
          <a:srcRect b="0" l="0" r="0" t="0"/>
          <a:stretch/>
        </p:blipFill>
        <p:spPr>
          <a:xfrm>
            <a:off x="501450" y="1782000"/>
            <a:ext cx="8005910" cy="329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63" name="Google Shape;163;p10"/>
          <p:cNvSpPr txBox="1"/>
          <p:nvPr/>
        </p:nvSpPr>
        <p:spPr>
          <a:xfrm>
            <a:off x="8796350" y="1982088"/>
            <a:ext cx="32229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600" u="none" cap="none" strike="noStrike">
                <a:solidFill>
                  <a:srgbClr val="000000"/>
                </a:solidFill>
                <a:latin typeface="Century Gothic"/>
                <a:ea typeface="Century Gothic"/>
                <a:cs typeface="Century Gothic"/>
                <a:sym typeface="Century Gothic"/>
              </a:rPr>
              <a:t>Essential Question: </a:t>
            </a:r>
            <a:r>
              <a:rPr b="0" i="0" lang="en-US" sz="2600" u="none" cap="none" strike="noStrike">
                <a:solidFill>
                  <a:srgbClr val="000000"/>
                </a:solidFill>
                <a:latin typeface="Century Gothic"/>
                <a:ea typeface="Century Gothic"/>
                <a:cs typeface="Century Gothic"/>
                <a:sym typeface="Century Gothic"/>
              </a:rPr>
              <a:t>What</a:t>
            </a:r>
            <a:r>
              <a:rPr lang="en-US" sz="2600">
                <a:latin typeface="Century Gothic"/>
                <a:ea typeface="Century Gothic"/>
                <a:cs typeface="Century Gothic"/>
                <a:sym typeface="Century Gothic"/>
              </a:rPr>
              <a:t> do living things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br>
              <a:rPr b="0" i="0" lang="en-US" sz="2600" u="none" cap="none" strike="noStrike">
                <a:solidFill>
                  <a:srgbClr val="000000"/>
                </a:solidFill>
                <a:latin typeface="Century Gothic"/>
                <a:ea typeface="Century Gothic"/>
                <a:cs typeface="Century Gothic"/>
                <a:sym typeface="Century Gothic"/>
              </a:rPr>
            </a:br>
            <a:r>
              <a:rPr b="1" i="0" lang="en-US" sz="2600" u="none" cap="none" strike="noStrike">
                <a:solidFill>
                  <a:srgbClr val="000000"/>
                </a:solidFill>
                <a:latin typeface="Century Gothic"/>
                <a:ea typeface="Century Gothic"/>
                <a:cs typeface="Century Gothic"/>
                <a:sym typeface="Century Gothic"/>
              </a:rPr>
              <a:t>Weekly Question</a:t>
            </a:r>
            <a:r>
              <a:rPr b="0" i="0" lang="en-US" sz="2600" u="none" cap="none" strike="noStrike">
                <a:solidFill>
                  <a:srgbClr val="000000"/>
                </a:solidFill>
                <a:latin typeface="Century Gothic"/>
                <a:ea typeface="Century Gothic"/>
                <a:cs typeface="Century Gothic"/>
                <a:sym typeface="Century Gothic"/>
              </a:rPr>
              <a:t>: </a:t>
            </a:r>
            <a:r>
              <a:rPr lang="en-US" sz="2600">
                <a:latin typeface="Century Gothic"/>
                <a:ea typeface="Century Gothic"/>
                <a:cs typeface="Century Gothic"/>
                <a:sym typeface="Century Gothic"/>
              </a:rPr>
              <a:t>How do we know what we need</a:t>
            </a:r>
            <a:r>
              <a:rPr b="0" i="0" lang="en-US" sz="2600" u="none" cap="none" strike="noStrike">
                <a:solidFill>
                  <a:srgbClr val="000000"/>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clock&#10;&#10;Description automatically generated" id="169" name="Google Shape;169;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0" name="Google Shape;170;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1" name="Google Shape;171;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2" name="Google Shape;172;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3" name="Google Shape;173;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74" name="Google Shape;174;p11"/>
          <p:cNvGraphicFramePr/>
          <p:nvPr/>
        </p:nvGraphicFramePr>
        <p:xfrm>
          <a:off x="569496" y="1319565"/>
          <a:ext cx="3000000" cy="3000000"/>
        </p:xfrm>
        <a:graphic>
          <a:graphicData uri="http://schemas.openxmlformats.org/drawingml/2006/table">
            <a:tbl>
              <a:tblPr bandRow="1" firstRow="1">
                <a:noFill/>
                <a:tableStyleId>{1EFFE827-4A24-4B3A-8BFD-FA8645BE482D}</a:tableStyleId>
              </a:tblPr>
              <a:tblGrid>
                <a:gridCol w="3104425"/>
                <a:gridCol w="3599425"/>
                <a:gridCol w="3599425"/>
              </a:tblGrid>
              <a:tr h="955150">
                <a:tc>
                  <a:txBody>
                    <a:bodyPr/>
                    <a:lstStyle/>
                    <a:p>
                      <a:pPr indent="0" lvl="0" marL="0" marR="0" rtl="0" algn="ctr">
                        <a:lnSpc>
                          <a:spcPct val="100000"/>
                        </a:lnSpc>
                        <a:spcBef>
                          <a:spcPts val="0"/>
                        </a:spcBef>
                        <a:spcAft>
                          <a:spcPts val="0"/>
                        </a:spcAft>
                        <a:buClr>
                          <a:srgbClr val="000000"/>
                        </a:buClr>
                        <a:buSzPts val="4000"/>
                        <a:buFont typeface="Arial"/>
                        <a:buNone/>
                      </a:pPr>
                      <a:r>
                        <a:rPr b="0" lang="en-US" sz="2800" u="none" cap="none" strike="noStrike">
                          <a:latin typeface="Century Gothic"/>
                          <a:ea typeface="Century Gothic"/>
                          <a:cs typeface="Century Gothic"/>
                          <a:sym typeface="Century Gothic"/>
                        </a:rPr>
                        <a:t>Characters</a:t>
                      </a:r>
                      <a:endParaRPr sz="1400" u="none" cap="none" strike="noStrike"/>
                    </a:p>
                    <a:p>
                      <a:pPr indent="0" lvl="0" marL="0" marR="0" rtl="0" algn="ctr">
                        <a:lnSpc>
                          <a:spcPct val="100000"/>
                        </a:lnSpc>
                        <a:spcBef>
                          <a:spcPts val="0"/>
                        </a:spcBef>
                        <a:spcAft>
                          <a:spcPts val="0"/>
                        </a:spcAft>
                        <a:buClr>
                          <a:srgbClr val="000000"/>
                        </a:buClr>
                        <a:buSzPts val="4000"/>
                        <a:buFont typeface="Arial"/>
                        <a:buNone/>
                      </a:pPr>
                      <a:r>
                        <a:rPr b="0" lang="en-US" sz="1600" u="none" cap="none" strike="noStrike">
                          <a:latin typeface="Century Gothic"/>
                          <a:ea typeface="Century Gothic"/>
                          <a:cs typeface="Century Gothic"/>
                          <a:sym typeface="Century Gothic"/>
                        </a:rPr>
                        <a:t>(who</a:t>
                      </a:r>
                      <a:r>
                        <a:rPr b="0" lang="en-US" sz="1600" u="none" cap="none" strike="noStrike">
                          <a:latin typeface="Arial"/>
                          <a:ea typeface="Arial"/>
                          <a:cs typeface="Arial"/>
                          <a:sym typeface="Arial"/>
                        </a:rPr>
                        <a:t>?</a:t>
                      </a:r>
                      <a:r>
                        <a:rPr b="0" lang="en-US" sz="1600" u="none" cap="none" strike="noStrike">
                          <a:latin typeface="Century Gothic"/>
                          <a:ea typeface="Century Gothic"/>
                          <a:cs typeface="Century Gothic"/>
                          <a:sym typeface="Century Gothic"/>
                        </a:rPr>
                        <a:t>)</a:t>
                      </a:r>
                      <a:endParaRPr sz="16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2800" u="none" cap="none" strike="noStrike">
                          <a:latin typeface="Century Gothic"/>
                          <a:ea typeface="Century Gothic"/>
                          <a:cs typeface="Century Gothic"/>
                          <a:sym typeface="Century Gothic"/>
                        </a:rPr>
                        <a:t>Setting</a:t>
                      </a:r>
                      <a:endParaRPr sz="1400" u="none" cap="none" strike="noStrike"/>
                    </a:p>
                    <a:p>
                      <a:pPr indent="0" lvl="0" marL="0" marR="0" rtl="0" algn="ctr">
                        <a:lnSpc>
                          <a:spcPct val="100000"/>
                        </a:lnSpc>
                        <a:spcBef>
                          <a:spcPts val="0"/>
                        </a:spcBef>
                        <a:spcAft>
                          <a:spcPts val="0"/>
                        </a:spcAft>
                        <a:buClr>
                          <a:srgbClr val="000000"/>
                        </a:buClr>
                        <a:buSzPts val="4000"/>
                        <a:buFont typeface="Arial"/>
                        <a:buNone/>
                      </a:pPr>
                      <a:r>
                        <a:rPr b="0" lang="en-US" sz="1600" u="none" cap="none" strike="noStrike">
                          <a:latin typeface="Century Gothic"/>
                          <a:ea typeface="Century Gothic"/>
                          <a:cs typeface="Century Gothic"/>
                          <a:sym typeface="Century Gothic"/>
                        </a:rPr>
                        <a:t>(where</a:t>
                      </a:r>
                      <a:r>
                        <a:rPr b="0" lang="en-US" sz="1600" u="none" cap="none" strike="noStrike">
                          <a:latin typeface="Arial"/>
                          <a:ea typeface="Arial"/>
                          <a:cs typeface="Arial"/>
                          <a:sym typeface="Arial"/>
                        </a:rPr>
                        <a:t>?</a:t>
                      </a:r>
                      <a:r>
                        <a:rPr b="0" lang="en-US" sz="1600" u="none" cap="none" strike="noStrike">
                          <a:latin typeface="Century Gothic"/>
                          <a:ea typeface="Century Gothic"/>
                          <a:cs typeface="Century Gothic"/>
                          <a:sym typeface="Century Gothic"/>
                        </a:rPr>
                        <a:t>)</a:t>
                      </a:r>
                      <a:endParaRPr sz="16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t/>
                      </a:r>
                      <a:endParaRPr sz="1600" u="none" cap="none" strike="noStrike">
                        <a:latin typeface="Century Gothic"/>
                        <a:ea typeface="Century Gothic"/>
                        <a:cs typeface="Century Gothic"/>
                        <a:sym typeface="Century Gothic"/>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4000"/>
                        <a:buFont typeface="Arial"/>
                        <a:buNone/>
                      </a:pPr>
                      <a:r>
                        <a:rPr b="0" lang="en-US" sz="2800" u="none" cap="none" strike="noStrike">
                          <a:latin typeface="Century Gothic"/>
                          <a:ea typeface="Century Gothic"/>
                          <a:cs typeface="Century Gothic"/>
                          <a:sym typeface="Century Gothic"/>
                        </a:rPr>
                        <a:t>Plot</a:t>
                      </a:r>
                      <a:endParaRPr sz="28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rPr b="0" lang="en-US" sz="1600" u="none" cap="none" strike="noStrike">
                          <a:latin typeface="Century Gothic"/>
                          <a:ea typeface="Century Gothic"/>
                          <a:cs typeface="Century Gothic"/>
                          <a:sym typeface="Century Gothic"/>
                        </a:rPr>
                        <a:t>(what happens</a:t>
                      </a:r>
                      <a:r>
                        <a:rPr b="0" lang="en-US" sz="1600" u="none" cap="none" strike="noStrike">
                          <a:latin typeface="Arial"/>
                          <a:ea typeface="Arial"/>
                          <a:cs typeface="Arial"/>
                          <a:sym typeface="Arial"/>
                        </a:rPr>
                        <a:t>?</a:t>
                      </a:r>
                      <a:r>
                        <a:rPr b="0" lang="en-US" sz="1600" u="none" cap="none" strike="noStrike">
                          <a:latin typeface="Century Gothic"/>
                          <a:ea typeface="Century Gothic"/>
                          <a:cs typeface="Century Gothic"/>
                          <a:sym typeface="Century Gothic"/>
                        </a:rPr>
                        <a:t>)</a:t>
                      </a:r>
                      <a:endParaRPr sz="1600" u="none" cap="none" strike="noStrike">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4000"/>
                        <a:buFont typeface="Arial"/>
                        <a:buNone/>
                      </a:pPr>
                      <a:r>
                        <a:t/>
                      </a:r>
                      <a:endParaRPr sz="1600" u="none" cap="none" strike="noStrike"/>
                    </a:p>
                  </a:txBody>
                  <a:tcPr marT="45725" marB="45725" marR="91450" marL="91450"/>
                </a:tc>
              </a:tr>
              <a:tr h="373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1" name="Google Shape;181;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2" name="Google Shape;182;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3" name="Google Shape;183;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Fiction </a:t>
            </a:r>
            <a:endParaRPr b="0" i="0" sz="1400" u="none" cap="none" strike="noStrike">
              <a:solidFill>
                <a:srgbClr val="000000"/>
              </a:solidFill>
              <a:latin typeface="Century Gothic"/>
              <a:ea typeface="Century Gothic"/>
              <a:cs typeface="Century Gothic"/>
              <a:sym typeface="Century Gothic"/>
            </a:endParaRPr>
          </a:p>
        </p:txBody>
      </p:sp>
      <p:sp>
        <p:nvSpPr>
          <p:cNvPr id="185" name="Google Shape;185;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104,105</a:t>
            </a:r>
            <a:endParaRPr b="0" i="0" sz="1400" u="none" cap="none" strike="noStrike">
              <a:solidFill>
                <a:srgbClr val="000000"/>
              </a:solidFill>
              <a:latin typeface="Century Gothic"/>
              <a:ea typeface="Century Gothic"/>
              <a:cs typeface="Century Gothic"/>
              <a:sym typeface="Century Gothic"/>
            </a:endParaRPr>
          </a:p>
        </p:txBody>
      </p:sp>
      <p:pic>
        <p:nvPicPr>
          <p:cNvPr id="186" name="Google Shape;186;p12"/>
          <p:cNvPicPr preferRelativeResize="0"/>
          <p:nvPr/>
        </p:nvPicPr>
        <p:blipFill rotWithShape="1">
          <a:blip r:embed="rId6">
            <a:alphaModFix/>
          </a:blip>
          <a:srcRect b="0" l="0" r="0" t="0"/>
          <a:stretch/>
        </p:blipFill>
        <p:spPr>
          <a:xfrm>
            <a:off x="542572" y="1379665"/>
            <a:ext cx="10359632" cy="42675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